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orizon" charset="1" panose="02000500000000000000"/>
      <p:regular r:id="rId18"/>
    </p:embeddedFont>
    <p:embeddedFont>
      <p:font typeface="Mina Bold" charset="1" panose="02000803000000000000"/>
      <p:regular r:id="rId19"/>
    </p:embeddedFont>
    <p:embeddedFont>
      <p:font typeface="Mina" charset="1" panose="02000503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301351" y="3556671"/>
            <a:ext cx="12390448" cy="10160167"/>
          </a:xfrm>
          <a:custGeom>
            <a:avLst/>
            <a:gdLst/>
            <a:ahLst/>
            <a:cxnLst/>
            <a:rect r="r" b="b" t="t" l="l"/>
            <a:pathLst>
              <a:path h="10160167" w="12390448">
                <a:moveTo>
                  <a:pt x="0" y="0"/>
                </a:moveTo>
                <a:lnTo>
                  <a:pt x="12390447" y="0"/>
                </a:lnTo>
                <a:lnTo>
                  <a:pt x="12390447" y="10160167"/>
                </a:lnTo>
                <a:lnTo>
                  <a:pt x="0" y="10160167"/>
                </a:lnTo>
                <a:lnTo>
                  <a:pt x="0" y="0"/>
                </a:lnTo>
                <a:close/>
              </a:path>
            </a:pathLst>
          </a:custGeom>
          <a:blipFill>
            <a:blip r:embed="rId2"/>
            <a:stretch>
              <a:fillRect l="0" t="0" r="0" b="0"/>
            </a:stretch>
          </a:blipFill>
        </p:spPr>
      </p:sp>
      <p:sp>
        <p:nvSpPr>
          <p:cNvPr name="Freeform 3" id="3"/>
          <p:cNvSpPr/>
          <p:nvPr/>
        </p:nvSpPr>
        <p:spPr>
          <a:xfrm flipH="false" flipV="false" rot="0">
            <a:off x="-2889499" y="-3246861"/>
            <a:ext cx="10546235" cy="10599232"/>
          </a:xfrm>
          <a:custGeom>
            <a:avLst/>
            <a:gdLst/>
            <a:ahLst/>
            <a:cxnLst/>
            <a:rect r="r" b="b" t="t" l="l"/>
            <a:pathLst>
              <a:path h="10599232" w="10546235">
                <a:moveTo>
                  <a:pt x="0" y="0"/>
                </a:moveTo>
                <a:lnTo>
                  <a:pt x="10546236" y="0"/>
                </a:lnTo>
                <a:lnTo>
                  <a:pt x="10546236" y="10599232"/>
                </a:lnTo>
                <a:lnTo>
                  <a:pt x="0" y="10599232"/>
                </a:lnTo>
                <a:lnTo>
                  <a:pt x="0" y="0"/>
                </a:lnTo>
                <a:close/>
              </a:path>
            </a:pathLst>
          </a:custGeom>
          <a:blipFill>
            <a:blip r:embed="rId3"/>
            <a:stretch>
              <a:fillRect l="0" t="0" r="0" b="0"/>
            </a:stretch>
          </a:blipFill>
        </p:spPr>
      </p:sp>
      <p:sp>
        <p:nvSpPr>
          <p:cNvPr name="AutoShape 4" id="4"/>
          <p:cNvSpPr/>
          <p:nvPr/>
        </p:nvSpPr>
        <p:spPr>
          <a:xfrm>
            <a:off x="1454896" y="9325456"/>
            <a:ext cx="3917921"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3556296" y="2132738"/>
            <a:ext cx="11744444" cy="2471917"/>
          </a:xfrm>
          <a:prstGeom prst="rect">
            <a:avLst/>
          </a:prstGeom>
        </p:spPr>
        <p:txBody>
          <a:bodyPr anchor="t" rtlCol="false" tIns="0" lIns="0" bIns="0" rIns="0">
            <a:spAutoFit/>
          </a:bodyPr>
          <a:lstStyle/>
          <a:p>
            <a:pPr algn="l">
              <a:lnSpc>
                <a:spcPts val="18946"/>
              </a:lnSpc>
              <a:spcBef>
                <a:spcPct val="0"/>
              </a:spcBef>
            </a:pPr>
            <a:r>
              <a:rPr lang="en-US" sz="13533" spc="541">
                <a:solidFill>
                  <a:srgbClr val="FFFFFF"/>
                </a:solidFill>
                <a:latin typeface="Horizon"/>
                <a:ea typeface="Horizon"/>
                <a:cs typeface="Horizon"/>
                <a:sym typeface="Horizon"/>
              </a:rPr>
              <a:t>Spotify</a:t>
            </a:r>
          </a:p>
        </p:txBody>
      </p:sp>
      <p:sp>
        <p:nvSpPr>
          <p:cNvPr name="TextBox 6" id="6"/>
          <p:cNvSpPr txBox="true"/>
          <p:nvPr/>
        </p:nvSpPr>
        <p:spPr>
          <a:xfrm rot="0">
            <a:off x="3179077" y="4007276"/>
            <a:ext cx="13516154" cy="2761601"/>
          </a:xfrm>
          <a:prstGeom prst="rect">
            <a:avLst/>
          </a:prstGeom>
        </p:spPr>
        <p:txBody>
          <a:bodyPr anchor="t" rtlCol="false" tIns="0" lIns="0" bIns="0" rIns="0">
            <a:spAutoFit/>
          </a:bodyPr>
          <a:lstStyle/>
          <a:p>
            <a:pPr algn="l">
              <a:lnSpc>
                <a:spcPts val="21244"/>
              </a:lnSpc>
              <a:spcBef>
                <a:spcPct val="0"/>
              </a:spcBef>
            </a:pPr>
            <a:r>
              <a:rPr lang="en-US" sz="15174" spc="606">
                <a:solidFill>
                  <a:srgbClr val="FFFFFF"/>
                </a:solidFill>
                <a:latin typeface="Horizon"/>
                <a:ea typeface="Horizon"/>
                <a:cs typeface="Horizon"/>
                <a:sym typeface="Horizon"/>
              </a:rPr>
              <a:t>Trends</a:t>
            </a:r>
          </a:p>
        </p:txBody>
      </p:sp>
      <p:sp>
        <p:nvSpPr>
          <p:cNvPr name="TextBox 7" id="7"/>
          <p:cNvSpPr txBox="true"/>
          <p:nvPr/>
        </p:nvSpPr>
        <p:spPr>
          <a:xfrm rot="0">
            <a:off x="1454896" y="7854727"/>
            <a:ext cx="3448362" cy="292735"/>
          </a:xfrm>
          <a:prstGeom prst="rect">
            <a:avLst/>
          </a:prstGeom>
        </p:spPr>
        <p:txBody>
          <a:bodyPr anchor="t" rtlCol="false" tIns="0" lIns="0" bIns="0" rIns="0">
            <a:spAutoFit/>
          </a:bodyPr>
          <a:lstStyle/>
          <a:p>
            <a:pPr algn="l">
              <a:lnSpc>
                <a:spcPts val="2239"/>
              </a:lnSpc>
              <a:spcBef>
                <a:spcPct val="0"/>
              </a:spcBef>
            </a:pPr>
            <a:r>
              <a:rPr lang="en-US" sz="1599" spc="63">
                <a:solidFill>
                  <a:srgbClr val="000000"/>
                </a:solidFill>
                <a:latin typeface="Horizon"/>
                <a:ea typeface="Horizon"/>
                <a:cs typeface="Horizon"/>
                <a:sym typeface="Horizon"/>
              </a:rPr>
              <a:t>Presented by</a:t>
            </a:r>
          </a:p>
        </p:txBody>
      </p:sp>
      <p:grpSp>
        <p:nvGrpSpPr>
          <p:cNvPr name="Group 8" id="8"/>
          <p:cNvGrpSpPr/>
          <p:nvPr/>
        </p:nvGrpSpPr>
        <p:grpSpPr>
          <a:xfrm rot="0">
            <a:off x="6716810" y="6735127"/>
            <a:ext cx="5169082" cy="1234488"/>
            <a:chOff x="0" y="0"/>
            <a:chExt cx="1361404" cy="325133"/>
          </a:xfrm>
        </p:grpSpPr>
        <p:sp>
          <p:nvSpPr>
            <p:cNvPr name="Freeform 9" id="9"/>
            <p:cNvSpPr/>
            <p:nvPr/>
          </p:nvSpPr>
          <p:spPr>
            <a:xfrm flipH="false" flipV="false" rot="0">
              <a:off x="0" y="0"/>
              <a:ext cx="1361404" cy="325133"/>
            </a:xfrm>
            <a:custGeom>
              <a:avLst/>
              <a:gdLst/>
              <a:ahLst/>
              <a:cxnLst/>
              <a:rect r="r" b="b" t="t" l="l"/>
              <a:pathLst>
                <a:path h="325133" w="1361404">
                  <a:moveTo>
                    <a:pt x="76385" y="0"/>
                  </a:moveTo>
                  <a:lnTo>
                    <a:pt x="1285020" y="0"/>
                  </a:lnTo>
                  <a:cubicBezTo>
                    <a:pt x="1327206" y="0"/>
                    <a:pt x="1361404" y="34199"/>
                    <a:pt x="1361404" y="76385"/>
                  </a:cubicBezTo>
                  <a:lnTo>
                    <a:pt x="1361404" y="248748"/>
                  </a:lnTo>
                  <a:cubicBezTo>
                    <a:pt x="1361404" y="290934"/>
                    <a:pt x="1327206" y="325133"/>
                    <a:pt x="1285020" y="325133"/>
                  </a:cubicBezTo>
                  <a:lnTo>
                    <a:pt x="76385" y="325133"/>
                  </a:lnTo>
                  <a:cubicBezTo>
                    <a:pt x="34199" y="325133"/>
                    <a:pt x="0" y="290934"/>
                    <a:pt x="0" y="248748"/>
                  </a:cubicBezTo>
                  <a:lnTo>
                    <a:pt x="0" y="76385"/>
                  </a:lnTo>
                  <a:cubicBezTo>
                    <a:pt x="0" y="34199"/>
                    <a:pt x="34199" y="0"/>
                    <a:pt x="76385" y="0"/>
                  </a:cubicBezTo>
                  <a:close/>
                </a:path>
              </a:pathLst>
            </a:custGeom>
            <a:solidFill>
              <a:srgbClr val="E36EB2"/>
            </a:solidFill>
          </p:spPr>
        </p:sp>
        <p:sp>
          <p:nvSpPr>
            <p:cNvPr name="TextBox 10" id="10"/>
            <p:cNvSpPr txBox="true"/>
            <p:nvPr/>
          </p:nvSpPr>
          <p:spPr>
            <a:xfrm>
              <a:off x="0" y="-38100"/>
              <a:ext cx="1361404" cy="36323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347689" y="7002803"/>
            <a:ext cx="3907323" cy="622935"/>
          </a:xfrm>
          <a:prstGeom prst="rect">
            <a:avLst/>
          </a:prstGeom>
        </p:spPr>
        <p:txBody>
          <a:bodyPr anchor="t" rtlCol="false" tIns="0" lIns="0" bIns="0" rIns="0">
            <a:spAutoFit/>
          </a:bodyPr>
          <a:lstStyle/>
          <a:p>
            <a:pPr algn="l">
              <a:lnSpc>
                <a:spcPts val="5040"/>
              </a:lnSpc>
              <a:spcBef>
                <a:spcPct val="0"/>
              </a:spcBef>
            </a:pPr>
            <a:r>
              <a:rPr lang="en-US" b="true" sz="3600" spc="144">
                <a:solidFill>
                  <a:srgbClr val="FFFFFF"/>
                </a:solidFill>
                <a:latin typeface="Mina Bold"/>
                <a:ea typeface="Mina Bold"/>
                <a:cs typeface="Mina Bold"/>
                <a:sym typeface="Mina Bold"/>
              </a:rPr>
              <a:t>BY SUNA TABAG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60889" y="-4323193"/>
            <a:ext cx="13948486" cy="14018579"/>
          </a:xfrm>
          <a:custGeom>
            <a:avLst/>
            <a:gdLst/>
            <a:ahLst/>
            <a:cxnLst/>
            <a:rect r="r" b="b" t="t" l="l"/>
            <a:pathLst>
              <a:path h="14018579" w="13948486">
                <a:moveTo>
                  <a:pt x="0" y="0"/>
                </a:moveTo>
                <a:lnTo>
                  <a:pt x="13948486" y="0"/>
                </a:lnTo>
                <a:lnTo>
                  <a:pt x="13948486" y="14018578"/>
                </a:lnTo>
                <a:lnTo>
                  <a:pt x="0" y="14018578"/>
                </a:lnTo>
                <a:lnTo>
                  <a:pt x="0" y="0"/>
                </a:lnTo>
                <a:close/>
              </a:path>
            </a:pathLst>
          </a:custGeom>
          <a:blipFill>
            <a:blip r:embed="rId2"/>
            <a:stretch>
              <a:fillRect l="0" t="0" r="0" b="0"/>
            </a:stretch>
          </a:blipFill>
        </p:spPr>
      </p:sp>
      <p:sp>
        <p:nvSpPr>
          <p:cNvPr name="Freeform 3" id="3"/>
          <p:cNvSpPr/>
          <p:nvPr/>
        </p:nvSpPr>
        <p:spPr>
          <a:xfrm flipH="true" flipV="false" rot="0">
            <a:off x="-647405" y="2090125"/>
            <a:ext cx="11986971" cy="11747231"/>
          </a:xfrm>
          <a:custGeom>
            <a:avLst/>
            <a:gdLst/>
            <a:ahLst/>
            <a:cxnLst/>
            <a:rect r="r" b="b" t="t" l="l"/>
            <a:pathLst>
              <a:path h="11747231" w="11986971">
                <a:moveTo>
                  <a:pt x="11986971" y="0"/>
                </a:moveTo>
                <a:lnTo>
                  <a:pt x="0" y="0"/>
                </a:lnTo>
                <a:lnTo>
                  <a:pt x="0" y="11747231"/>
                </a:lnTo>
                <a:lnTo>
                  <a:pt x="11986971" y="11747231"/>
                </a:lnTo>
                <a:lnTo>
                  <a:pt x="11986971" y="0"/>
                </a:lnTo>
                <a:close/>
              </a:path>
            </a:pathLst>
          </a:custGeom>
          <a:blipFill>
            <a:blip r:embed="rId3"/>
            <a:stretch>
              <a:fillRect l="0" t="0" r="0" b="0"/>
            </a:stretch>
          </a:blipFill>
        </p:spPr>
      </p:sp>
      <p:sp>
        <p:nvSpPr>
          <p:cNvPr name="Freeform 4" id="4"/>
          <p:cNvSpPr/>
          <p:nvPr/>
        </p:nvSpPr>
        <p:spPr>
          <a:xfrm flipH="false" flipV="false" rot="0">
            <a:off x="6817997" y="751488"/>
            <a:ext cx="10958481" cy="8784025"/>
          </a:xfrm>
          <a:custGeom>
            <a:avLst/>
            <a:gdLst/>
            <a:ahLst/>
            <a:cxnLst/>
            <a:rect r="r" b="b" t="t" l="l"/>
            <a:pathLst>
              <a:path h="8784025" w="10958481">
                <a:moveTo>
                  <a:pt x="0" y="0"/>
                </a:moveTo>
                <a:lnTo>
                  <a:pt x="10958481" y="0"/>
                </a:lnTo>
                <a:lnTo>
                  <a:pt x="10958481" y="8784024"/>
                </a:lnTo>
                <a:lnTo>
                  <a:pt x="0" y="8784024"/>
                </a:lnTo>
                <a:lnTo>
                  <a:pt x="0" y="0"/>
                </a:lnTo>
                <a:close/>
              </a:path>
            </a:pathLst>
          </a:custGeom>
          <a:blipFill>
            <a:blip r:embed="rId4"/>
            <a:stretch>
              <a:fillRect l="-5726" t="0" r="-14509" b="0"/>
            </a:stretch>
          </a:blipFill>
          <a:ln w="114300" cap="sq">
            <a:solidFill>
              <a:srgbClr val="E36EB2"/>
            </a:solidFill>
            <a:prstDash val="solid"/>
            <a:miter/>
          </a:ln>
        </p:spPr>
      </p:sp>
      <p:sp>
        <p:nvSpPr>
          <p:cNvPr name="TextBox 5" id="5"/>
          <p:cNvSpPr txBox="true"/>
          <p:nvPr/>
        </p:nvSpPr>
        <p:spPr>
          <a:xfrm rot="0">
            <a:off x="752810" y="589563"/>
            <a:ext cx="4993374" cy="1965325"/>
          </a:xfrm>
          <a:prstGeom prst="rect">
            <a:avLst/>
          </a:prstGeom>
        </p:spPr>
        <p:txBody>
          <a:bodyPr anchor="t" rtlCol="false" tIns="0" lIns="0" bIns="0" rIns="0">
            <a:spAutoFit/>
          </a:bodyPr>
          <a:lstStyle/>
          <a:p>
            <a:pPr algn="l">
              <a:lnSpc>
                <a:spcPts val="7699"/>
              </a:lnSpc>
            </a:pPr>
            <a:r>
              <a:rPr lang="en-US" sz="5499" spc="219">
                <a:solidFill>
                  <a:srgbClr val="FFFFFF"/>
                </a:solidFill>
                <a:latin typeface="Horizon"/>
                <a:ea typeface="Horizon"/>
                <a:cs typeface="Horizon"/>
                <a:sym typeface="Horizon"/>
              </a:rPr>
              <a:t>Bubble</a:t>
            </a:r>
          </a:p>
          <a:p>
            <a:pPr algn="l">
              <a:lnSpc>
                <a:spcPts val="7699"/>
              </a:lnSpc>
              <a:spcBef>
                <a:spcPct val="0"/>
              </a:spcBef>
            </a:pPr>
            <a:r>
              <a:rPr lang="en-US" sz="5499" spc="219">
                <a:solidFill>
                  <a:srgbClr val="FFFFFF"/>
                </a:solidFill>
                <a:latin typeface="Horizon"/>
                <a:ea typeface="Horizon"/>
                <a:cs typeface="Horizon"/>
                <a:sym typeface="Horizon"/>
              </a:rPr>
              <a:t>Chart</a:t>
            </a:r>
          </a:p>
        </p:txBody>
      </p:sp>
      <p:sp>
        <p:nvSpPr>
          <p:cNvPr name="TextBox 6" id="6"/>
          <p:cNvSpPr txBox="true"/>
          <p:nvPr/>
        </p:nvSpPr>
        <p:spPr>
          <a:xfrm rot="0">
            <a:off x="587048" y="2953737"/>
            <a:ext cx="5655994" cy="6155447"/>
          </a:xfrm>
          <a:prstGeom prst="rect">
            <a:avLst/>
          </a:prstGeom>
        </p:spPr>
        <p:txBody>
          <a:bodyPr anchor="t" rtlCol="false" tIns="0" lIns="0" bIns="0" rIns="0">
            <a:spAutoFit/>
          </a:bodyPr>
          <a:lstStyle/>
          <a:p>
            <a:pPr algn="l">
              <a:lnSpc>
                <a:spcPts val="4073"/>
              </a:lnSpc>
              <a:spcBef>
                <a:spcPct val="0"/>
              </a:spcBef>
            </a:pPr>
            <a:r>
              <a:rPr lang="en-US" sz="2909" spc="218">
                <a:solidFill>
                  <a:srgbClr val="FFFFFF"/>
                </a:solidFill>
                <a:latin typeface="Mina"/>
                <a:ea typeface="Mina"/>
                <a:cs typeface="Mina"/>
                <a:sym typeface="Mina"/>
              </a:rPr>
              <a:t>Compares number of Spotify playlists to place in Spotify chart with the number of streams determine the bubble size. This shows that there is not a significant relationship between number of playlists and place in chart, but there seams to be a postive correlation between number of streams and number of playlists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1028700" y="3186884"/>
            <a:ext cx="16431198" cy="7429554"/>
            <a:chOff x="0" y="0"/>
            <a:chExt cx="4327558" cy="1956755"/>
          </a:xfrm>
        </p:grpSpPr>
        <p:sp>
          <p:nvSpPr>
            <p:cNvPr name="Freeform 5" id="5"/>
            <p:cNvSpPr/>
            <p:nvPr/>
          </p:nvSpPr>
          <p:spPr>
            <a:xfrm flipH="false" flipV="false" rot="0">
              <a:off x="0" y="0"/>
              <a:ext cx="4327558" cy="1956755"/>
            </a:xfrm>
            <a:custGeom>
              <a:avLst/>
              <a:gdLst/>
              <a:ahLst/>
              <a:cxnLst/>
              <a:rect r="r" b="b" t="t" l="l"/>
              <a:pathLst>
                <a:path h="1956755" w="4327558">
                  <a:moveTo>
                    <a:pt x="24030" y="0"/>
                  </a:moveTo>
                  <a:lnTo>
                    <a:pt x="4303528" y="0"/>
                  </a:lnTo>
                  <a:cubicBezTo>
                    <a:pt x="4316800" y="0"/>
                    <a:pt x="4327558" y="10758"/>
                    <a:pt x="4327558" y="24030"/>
                  </a:cubicBezTo>
                  <a:lnTo>
                    <a:pt x="4327558" y="1932725"/>
                  </a:lnTo>
                  <a:cubicBezTo>
                    <a:pt x="4327558" y="1945997"/>
                    <a:pt x="4316800" y="1956755"/>
                    <a:pt x="4303528" y="1956755"/>
                  </a:cubicBezTo>
                  <a:lnTo>
                    <a:pt x="24030" y="1956755"/>
                  </a:lnTo>
                  <a:cubicBezTo>
                    <a:pt x="10758" y="1956755"/>
                    <a:pt x="0" y="1945997"/>
                    <a:pt x="0" y="1932725"/>
                  </a:cubicBezTo>
                  <a:lnTo>
                    <a:pt x="0" y="24030"/>
                  </a:lnTo>
                  <a:cubicBezTo>
                    <a:pt x="0" y="10758"/>
                    <a:pt x="10758" y="0"/>
                    <a:pt x="24030" y="0"/>
                  </a:cubicBezTo>
                  <a:close/>
                </a:path>
              </a:pathLst>
            </a:custGeom>
            <a:solidFill>
              <a:srgbClr val="E36EB2"/>
            </a:solidFill>
          </p:spPr>
        </p:sp>
        <p:sp>
          <p:nvSpPr>
            <p:cNvPr name="TextBox 6" id="6"/>
            <p:cNvSpPr txBox="true"/>
            <p:nvPr/>
          </p:nvSpPr>
          <p:spPr>
            <a:xfrm>
              <a:off x="0" y="-38100"/>
              <a:ext cx="4327558"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855084" y="4161317"/>
            <a:ext cx="15154072" cy="5404487"/>
          </a:xfrm>
          <a:prstGeom prst="rect">
            <a:avLst/>
          </a:prstGeom>
        </p:spPr>
        <p:txBody>
          <a:bodyPr anchor="t" rtlCol="false" tIns="0" lIns="0" bIns="0" rIns="0">
            <a:spAutoFit/>
          </a:bodyPr>
          <a:lstStyle/>
          <a:p>
            <a:pPr algn="l">
              <a:lnSpc>
                <a:spcPts val="7154"/>
              </a:lnSpc>
            </a:pPr>
            <a:r>
              <a:rPr lang="en-US" sz="5299">
                <a:solidFill>
                  <a:srgbClr val="000000"/>
                </a:solidFill>
                <a:latin typeface="Mina"/>
                <a:ea typeface="Mina"/>
                <a:cs typeface="Mina"/>
                <a:sym typeface="Mina"/>
              </a:rPr>
              <a:t>There does not appear to be a positive correlation between the number of playlists a song is in and its place on the charts. There appears to be a slight negative correlation, but it is not very significant nor linear, as can be most clearly seen on the graphs. </a:t>
            </a:r>
          </a:p>
        </p:txBody>
      </p:sp>
      <p:sp>
        <p:nvSpPr>
          <p:cNvPr name="TextBox 8" id="8"/>
          <p:cNvSpPr txBox="true"/>
          <p:nvPr/>
        </p:nvSpPr>
        <p:spPr>
          <a:xfrm rot="0">
            <a:off x="1161280" y="1095908"/>
            <a:ext cx="12032896"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Final Thoughts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80235" y="-2639173"/>
            <a:ext cx="13841875" cy="11350337"/>
          </a:xfrm>
          <a:custGeom>
            <a:avLst/>
            <a:gdLst/>
            <a:ahLst/>
            <a:cxnLst/>
            <a:rect r="r" b="b" t="t" l="l"/>
            <a:pathLst>
              <a:path h="11350337" w="13841875">
                <a:moveTo>
                  <a:pt x="0" y="0"/>
                </a:moveTo>
                <a:lnTo>
                  <a:pt x="13841875" y="0"/>
                </a:lnTo>
                <a:lnTo>
                  <a:pt x="13841875" y="11350337"/>
                </a:lnTo>
                <a:lnTo>
                  <a:pt x="0" y="11350337"/>
                </a:lnTo>
                <a:lnTo>
                  <a:pt x="0" y="0"/>
                </a:lnTo>
                <a:close/>
              </a:path>
            </a:pathLst>
          </a:custGeom>
          <a:blipFill>
            <a:blip r:embed="rId2"/>
            <a:stretch>
              <a:fillRect l="0" t="0" r="0" b="0"/>
            </a:stretch>
          </a:blipFill>
        </p:spPr>
      </p:sp>
      <p:sp>
        <p:nvSpPr>
          <p:cNvPr name="Freeform 3" id="3"/>
          <p:cNvSpPr/>
          <p:nvPr/>
        </p:nvSpPr>
        <p:spPr>
          <a:xfrm flipH="true" flipV="false" rot="0">
            <a:off x="-3564393" y="1976882"/>
            <a:ext cx="12344629" cy="12097736"/>
          </a:xfrm>
          <a:custGeom>
            <a:avLst/>
            <a:gdLst/>
            <a:ahLst/>
            <a:cxnLst/>
            <a:rect r="r" b="b" t="t" l="l"/>
            <a:pathLst>
              <a:path h="12097736" w="12344629">
                <a:moveTo>
                  <a:pt x="12344628" y="0"/>
                </a:moveTo>
                <a:lnTo>
                  <a:pt x="0" y="0"/>
                </a:lnTo>
                <a:lnTo>
                  <a:pt x="0" y="12097736"/>
                </a:lnTo>
                <a:lnTo>
                  <a:pt x="12344628" y="12097736"/>
                </a:lnTo>
                <a:lnTo>
                  <a:pt x="12344628"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BC75D9">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304392" y="2674046"/>
            <a:ext cx="9679217" cy="4235318"/>
          </a:xfrm>
          <a:prstGeom prst="rect">
            <a:avLst/>
          </a:prstGeom>
        </p:spPr>
        <p:txBody>
          <a:bodyPr anchor="t" rtlCol="false" tIns="0" lIns="0" bIns="0" rIns="0">
            <a:spAutoFit/>
          </a:bodyPr>
          <a:lstStyle/>
          <a:p>
            <a:pPr algn="ctr">
              <a:lnSpc>
                <a:spcPts val="16457"/>
              </a:lnSpc>
              <a:spcBef>
                <a:spcPct val="0"/>
              </a:spcBef>
            </a:pPr>
            <a:r>
              <a:rPr lang="en-US" sz="11755" spc="470">
                <a:solidFill>
                  <a:srgbClr val="000000"/>
                </a:solidFill>
                <a:latin typeface="Horizon"/>
                <a:ea typeface="Horizon"/>
                <a:cs typeface="Horizon"/>
                <a:sym typeface="Horizon"/>
              </a:rPr>
              <a:t>Thank you!</a:t>
            </a:r>
          </a:p>
        </p:txBody>
      </p:sp>
      <p:sp>
        <p:nvSpPr>
          <p:cNvPr name="AutoShape 8" id="8"/>
          <p:cNvSpPr/>
          <p:nvPr/>
        </p:nvSpPr>
        <p:spPr>
          <a:xfrm>
            <a:off x="1405030" y="8711164"/>
            <a:ext cx="15059807" cy="0"/>
          </a:xfrm>
          <a:prstGeom prst="line">
            <a:avLst/>
          </a:prstGeom>
          <a:ln cap="flat" w="762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1028700" y="3186884"/>
            <a:ext cx="16431198" cy="7429554"/>
            <a:chOff x="0" y="0"/>
            <a:chExt cx="4327558" cy="1956755"/>
          </a:xfrm>
        </p:grpSpPr>
        <p:sp>
          <p:nvSpPr>
            <p:cNvPr name="Freeform 5" id="5"/>
            <p:cNvSpPr/>
            <p:nvPr/>
          </p:nvSpPr>
          <p:spPr>
            <a:xfrm flipH="false" flipV="false" rot="0">
              <a:off x="0" y="0"/>
              <a:ext cx="4327558" cy="1956755"/>
            </a:xfrm>
            <a:custGeom>
              <a:avLst/>
              <a:gdLst/>
              <a:ahLst/>
              <a:cxnLst/>
              <a:rect r="r" b="b" t="t" l="l"/>
              <a:pathLst>
                <a:path h="1956755" w="4327558">
                  <a:moveTo>
                    <a:pt x="24030" y="0"/>
                  </a:moveTo>
                  <a:lnTo>
                    <a:pt x="4303528" y="0"/>
                  </a:lnTo>
                  <a:cubicBezTo>
                    <a:pt x="4316800" y="0"/>
                    <a:pt x="4327558" y="10758"/>
                    <a:pt x="4327558" y="24030"/>
                  </a:cubicBezTo>
                  <a:lnTo>
                    <a:pt x="4327558" y="1932725"/>
                  </a:lnTo>
                  <a:cubicBezTo>
                    <a:pt x="4327558" y="1945997"/>
                    <a:pt x="4316800" y="1956755"/>
                    <a:pt x="4303528" y="1956755"/>
                  </a:cubicBezTo>
                  <a:lnTo>
                    <a:pt x="24030" y="1956755"/>
                  </a:lnTo>
                  <a:cubicBezTo>
                    <a:pt x="10758" y="1956755"/>
                    <a:pt x="0" y="1945997"/>
                    <a:pt x="0" y="1932725"/>
                  </a:cubicBezTo>
                  <a:lnTo>
                    <a:pt x="0" y="24030"/>
                  </a:lnTo>
                  <a:cubicBezTo>
                    <a:pt x="0" y="10758"/>
                    <a:pt x="10758" y="0"/>
                    <a:pt x="24030" y="0"/>
                  </a:cubicBezTo>
                  <a:close/>
                </a:path>
              </a:pathLst>
            </a:custGeom>
            <a:solidFill>
              <a:srgbClr val="BC75D9"/>
            </a:solidFill>
          </p:spPr>
        </p:sp>
        <p:sp>
          <p:nvSpPr>
            <p:cNvPr name="TextBox 6" id="6"/>
            <p:cNvSpPr txBox="true"/>
            <p:nvPr/>
          </p:nvSpPr>
          <p:spPr>
            <a:xfrm>
              <a:off x="0" y="-38100"/>
              <a:ext cx="4327558"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667263" y="3910265"/>
            <a:ext cx="15154072" cy="5446396"/>
          </a:xfrm>
          <a:prstGeom prst="rect">
            <a:avLst/>
          </a:prstGeom>
        </p:spPr>
        <p:txBody>
          <a:bodyPr anchor="t" rtlCol="false" tIns="0" lIns="0" bIns="0" rIns="0">
            <a:spAutoFit/>
          </a:bodyPr>
          <a:lstStyle/>
          <a:p>
            <a:pPr algn="l">
              <a:lnSpc>
                <a:spcPts val="6209"/>
              </a:lnSpc>
            </a:pPr>
            <a:r>
              <a:rPr lang="en-US" sz="4599">
                <a:solidFill>
                  <a:srgbClr val="000000"/>
                </a:solidFill>
                <a:latin typeface="Mina"/>
                <a:ea typeface="Mina"/>
                <a:cs typeface="Mina"/>
                <a:sym typeface="Mina"/>
              </a:rPr>
              <a:t>My starting hypothesis is that there will be a positive correlation between the number of playlists a song is in and its place on the Spotify chart. This is based on the idea that a song being added demonstrates an enjoyment of a song above just streaming it and therefore if that enjoyment is demonstrated more times the song should place higher in the Spotify chart.  </a:t>
            </a:r>
          </a:p>
        </p:txBody>
      </p:sp>
      <p:sp>
        <p:nvSpPr>
          <p:cNvPr name="TextBox 8" id="8"/>
          <p:cNvSpPr txBox="true"/>
          <p:nvPr/>
        </p:nvSpPr>
        <p:spPr>
          <a:xfrm rot="0">
            <a:off x="1161280" y="1095908"/>
            <a:ext cx="9907448"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Hypothosis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750393" y="3186884"/>
            <a:ext cx="7982720" cy="7429554"/>
            <a:chOff x="0" y="0"/>
            <a:chExt cx="2102445" cy="1956755"/>
          </a:xfrm>
        </p:grpSpPr>
        <p:sp>
          <p:nvSpPr>
            <p:cNvPr name="Freeform 5" id="5"/>
            <p:cNvSpPr/>
            <p:nvPr/>
          </p:nvSpPr>
          <p:spPr>
            <a:xfrm flipH="false" flipV="false" rot="0">
              <a:off x="0" y="0"/>
              <a:ext cx="2102445" cy="1956755"/>
            </a:xfrm>
            <a:custGeom>
              <a:avLst/>
              <a:gdLst/>
              <a:ahLst/>
              <a:cxnLst/>
              <a:rect r="r" b="b" t="t" l="l"/>
              <a:pathLst>
                <a:path h="1956755" w="2102445">
                  <a:moveTo>
                    <a:pt x="49462" y="0"/>
                  </a:moveTo>
                  <a:lnTo>
                    <a:pt x="2052983" y="0"/>
                  </a:lnTo>
                  <a:cubicBezTo>
                    <a:pt x="2080300" y="0"/>
                    <a:pt x="2102445" y="22145"/>
                    <a:pt x="2102445" y="49462"/>
                  </a:cubicBezTo>
                  <a:lnTo>
                    <a:pt x="2102445" y="1907293"/>
                  </a:lnTo>
                  <a:cubicBezTo>
                    <a:pt x="2102445" y="1934610"/>
                    <a:pt x="2080300" y="1956755"/>
                    <a:pt x="2052983" y="1956755"/>
                  </a:cubicBezTo>
                  <a:lnTo>
                    <a:pt x="49462" y="1956755"/>
                  </a:lnTo>
                  <a:cubicBezTo>
                    <a:pt x="36344" y="1956755"/>
                    <a:pt x="23763" y="1951544"/>
                    <a:pt x="14487" y="1942268"/>
                  </a:cubicBezTo>
                  <a:cubicBezTo>
                    <a:pt x="5211" y="1932992"/>
                    <a:pt x="0" y="1920411"/>
                    <a:pt x="0" y="1907293"/>
                  </a:cubicBezTo>
                  <a:lnTo>
                    <a:pt x="0" y="49462"/>
                  </a:lnTo>
                  <a:cubicBezTo>
                    <a:pt x="0" y="22145"/>
                    <a:pt x="22145" y="0"/>
                    <a:pt x="49462" y="0"/>
                  </a:cubicBezTo>
                  <a:close/>
                </a:path>
              </a:pathLst>
            </a:custGeom>
            <a:solidFill>
              <a:srgbClr val="E36EB2"/>
            </a:solidFill>
          </p:spPr>
        </p:sp>
        <p:sp>
          <p:nvSpPr>
            <p:cNvPr name="TextBox 6" id="6"/>
            <p:cNvSpPr txBox="true"/>
            <p:nvPr/>
          </p:nvSpPr>
          <p:spPr>
            <a:xfrm>
              <a:off x="0" y="-38100"/>
              <a:ext cx="2102445"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61280" y="3574714"/>
            <a:ext cx="7023966" cy="662940"/>
          </a:xfrm>
          <a:prstGeom prst="rect">
            <a:avLst/>
          </a:prstGeom>
        </p:spPr>
        <p:txBody>
          <a:bodyPr anchor="t" rtlCol="false" tIns="0" lIns="0" bIns="0" rIns="0">
            <a:spAutoFit/>
          </a:bodyPr>
          <a:lstStyle/>
          <a:p>
            <a:pPr algn="ctr">
              <a:lnSpc>
                <a:spcPts val="5459"/>
              </a:lnSpc>
              <a:spcBef>
                <a:spcPct val="0"/>
              </a:spcBef>
            </a:pPr>
            <a:r>
              <a:rPr lang="en-US" b="true" sz="3899" spc="155">
                <a:solidFill>
                  <a:srgbClr val="000000"/>
                </a:solidFill>
                <a:latin typeface="Mina Bold"/>
                <a:ea typeface="Mina Bold"/>
                <a:cs typeface="Mina Bold"/>
                <a:sym typeface="Mina Bold"/>
              </a:rPr>
              <a:t>NULL HYPOTHESIS</a:t>
            </a:r>
          </a:p>
        </p:txBody>
      </p:sp>
      <p:grpSp>
        <p:nvGrpSpPr>
          <p:cNvPr name="Group 8" id="8"/>
          <p:cNvGrpSpPr/>
          <p:nvPr/>
        </p:nvGrpSpPr>
        <p:grpSpPr>
          <a:xfrm rot="0">
            <a:off x="9636741" y="3186884"/>
            <a:ext cx="8009053" cy="7429554"/>
            <a:chOff x="0" y="0"/>
            <a:chExt cx="2109380" cy="1956755"/>
          </a:xfrm>
        </p:grpSpPr>
        <p:sp>
          <p:nvSpPr>
            <p:cNvPr name="Freeform 9" id="9"/>
            <p:cNvSpPr/>
            <p:nvPr/>
          </p:nvSpPr>
          <p:spPr>
            <a:xfrm flipH="false" flipV="false" rot="0">
              <a:off x="0" y="0"/>
              <a:ext cx="2109380" cy="1956755"/>
            </a:xfrm>
            <a:custGeom>
              <a:avLst/>
              <a:gdLst/>
              <a:ahLst/>
              <a:cxnLst/>
              <a:rect r="r" b="b" t="t" l="l"/>
              <a:pathLst>
                <a:path h="1956755" w="2109380">
                  <a:moveTo>
                    <a:pt x="49299" y="0"/>
                  </a:moveTo>
                  <a:lnTo>
                    <a:pt x="2060081" y="0"/>
                  </a:lnTo>
                  <a:cubicBezTo>
                    <a:pt x="2073156" y="0"/>
                    <a:pt x="2085696" y="5194"/>
                    <a:pt x="2094941" y="14439"/>
                  </a:cubicBezTo>
                  <a:cubicBezTo>
                    <a:pt x="2104186" y="23685"/>
                    <a:pt x="2109380" y="36224"/>
                    <a:pt x="2109380" y="49299"/>
                  </a:cubicBezTo>
                  <a:lnTo>
                    <a:pt x="2109380" y="1907456"/>
                  </a:lnTo>
                  <a:cubicBezTo>
                    <a:pt x="2109380" y="1934683"/>
                    <a:pt x="2087308" y="1956755"/>
                    <a:pt x="2060081" y="1956755"/>
                  </a:cubicBezTo>
                  <a:lnTo>
                    <a:pt x="49299" y="1956755"/>
                  </a:lnTo>
                  <a:cubicBezTo>
                    <a:pt x="36224" y="1956755"/>
                    <a:pt x="23685" y="1951561"/>
                    <a:pt x="14439" y="1942316"/>
                  </a:cubicBezTo>
                  <a:cubicBezTo>
                    <a:pt x="5194" y="1933070"/>
                    <a:pt x="0" y="1920531"/>
                    <a:pt x="0" y="1907456"/>
                  </a:cubicBezTo>
                  <a:lnTo>
                    <a:pt x="0" y="49299"/>
                  </a:lnTo>
                  <a:cubicBezTo>
                    <a:pt x="0" y="22072"/>
                    <a:pt x="22072" y="0"/>
                    <a:pt x="49299" y="0"/>
                  </a:cubicBezTo>
                  <a:close/>
                </a:path>
              </a:pathLst>
            </a:custGeom>
            <a:solidFill>
              <a:srgbClr val="8D3EFF"/>
            </a:solidFill>
          </p:spPr>
        </p:sp>
        <p:sp>
          <p:nvSpPr>
            <p:cNvPr name="TextBox 10" id="10"/>
            <p:cNvSpPr txBox="true"/>
            <p:nvPr/>
          </p:nvSpPr>
          <p:spPr>
            <a:xfrm>
              <a:off x="0" y="-38100"/>
              <a:ext cx="2109380" cy="199485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186513" y="3574714"/>
            <a:ext cx="7072787" cy="662940"/>
          </a:xfrm>
          <a:prstGeom prst="rect">
            <a:avLst/>
          </a:prstGeom>
        </p:spPr>
        <p:txBody>
          <a:bodyPr anchor="t" rtlCol="false" tIns="0" lIns="0" bIns="0" rIns="0">
            <a:spAutoFit/>
          </a:bodyPr>
          <a:lstStyle/>
          <a:p>
            <a:pPr algn="ctr">
              <a:lnSpc>
                <a:spcPts val="5459"/>
              </a:lnSpc>
              <a:spcBef>
                <a:spcPct val="0"/>
              </a:spcBef>
            </a:pPr>
            <a:r>
              <a:rPr lang="en-US" b="true" sz="3899" spc="155">
                <a:solidFill>
                  <a:srgbClr val="000000"/>
                </a:solidFill>
                <a:latin typeface="Mina Bold"/>
                <a:ea typeface="Mina Bold"/>
                <a:cs typeface="Mina Bold"/>
                <a:sym typeface="Mina Bold"/>
              </a:rPr>
              <a:t>ALTERNATIVE HYPOTHESIS</a:t>
            </a:r>
          </a:p>
        </p:txBody>
      </p:sp>
      <p:sp>
        <p:nvSpPr>
          <p:cNvPr name="TextBox 12" id="12"/>
          <p:cNvSpPr txBox="true"/>
          <p:nvPr/>
        </p:nvSpPr>
        <p:spPr>
          <a:xfrm rot="0">
            <a:off x="1161280" y="1095908"/>
            <a:ext cx="9907448"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Hypothosis</a:t>
            </a:r>
          </a:p>
        </p:txBody>
      </p:sp>
      <p:sp>
        <p:nvSpPr>
          <p:cNvPr name="TextBox 13" id="13"/>
          <p:cNvSpPr txBox="true"/>
          <p:nvPr/>
        </p:nvSpPr>
        <p:spPr>
          <a:xfrm rot="0">
            <a:off x="10311585" y="4434839"/>
            <a:ext cx="6822643" cy="5391151"/>
          </a:xfrm>
          <a:prstGeom prst="rect">
            <a:avLst/>
          </a:prstGeom>
        </p:spPr>
        <p:txBody>
          <a:bodyPr anchor="t" rtlCol="false" tIns="0" lIns="0" bIns="0" rIns="0">
            <a:spAutoFit/>
          </a:bodyPr>
          <a:lstStyle/>
          <a:p>
            <a:pPr algn="l">
              <a:lnSpc>
                <a:spcPts val="5399"/>
              </a:lnSpc>
            </a:pPr>
            <a:r>
              <a:rPr lang="en-US" sz="3999">
                <a:solidFill>
                  <a:srgbClr val="000000"/>
                </a:solidFill>
                <a:latin typeface="Mina"/>
                <a:ea typeface="Mina"/>
                <a:cs typeface="Mina"/>
                <a:sym typeface="Mina"/>
              </a:rPr>
              <a:t>For the dataset Spotify-2023, there will be a difference in the Spotify chart placement of songs in several playlists compared to the Spotify chart placement of songs in few playlists.</a:t>
            </a:r>
          </a:p>
        </p:txBody>
      </p:sp>
      <p:sp>
        <p:nvSpPr>
          <p:cNvPr name="TextBox 14" id="14"/>
          <p:cNvSpPr txBox="true"/>
          <p:nvPr/>
        </p:nvSpPr>
        <p:spPr>
          <a:xfrm rot="0">
            <a:off x="1332335" y="4434839"/>
            <a:ext cx="6852911" cy="5391151"/>
          </a:xfrm>
          <a:prstGeom prst="rect">
            <a:avLst/>
          </a:prstGeom>
        </p:spPr>
        <p:txBody>
          <a:bodyPr anchor="t" rtlCol="false" tIns="0" lIns="0" bIns="0" rIns="0">
            <a:spAutoFit/>
          </a:bodyPr>
          <a:lstStyle/>
          <a:p>
            <a:pPr algn="l">
              <a:lnSpc>
                <a:spcPts val="5399"/>
              </a:lnSpc>
            </a:pPr>
            <a:r>
              <a:rPr lang="en-US" sz="3999">
                <a:solidFill>
                  <a:srgbClr val="000000"/>
                </a:solidFill>
                <a:latin typeface="Mina"/>
                <a:ea typeface="Mina"/>
                <a:cs typeface="Mina"/>
                <a:sym typeface="Mina"/>
              </a:rPr>
              <a:t>For the dataset Spotify-2023, there </a:t>
            </a:r>
            <a:r>
              <a:rPr lang="en-US" sz="3999">
                <a:solidFill>
                  <a:srgbClr val="000000"/>
                </a:solidFill>
                <a:latin typeface="Mina"/>
                <a:ea typeface="Mina"/>
                <a:cs typeface="Mina"/>
                <a:sym typeface="Mina"/>
              </a:rPr>
              <a:t>will be no difference in the Spotify chart placement of songs in several playlists compared to the Spotify chart placement of songs in few playlists.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TextBox 3" id="3"/>
          <p:cNvSpPr txBox="true"/>
          <p:nvPr/>
        </p:nvSpPr>
        <p:spPr>
          <a:xfrm rot="0">
            <a:off x="1340771" y="3182297"/>
            <a:ext cx="7135052" cy="2692452"/>
          </a:xfrm>
          <a:prstGeom prst="rect">
            <a:avLst/>
          </a:prstGeom>
        </p:spPr>
        <p:txBody>
          <a:bodyPr anchor="t" rtlCol="false" tIns="0" lIns="0" bIns="0" rIns="0">
            <a:spAutoFit/>
          </a:bodyPr>
          <a:lstStyle/>
          <a:p>
            <a:pPr algn="l">
              <a:lnSpc>
                <a:spcPts val="10490"/>
              </a:lnSpc>
              <a:spcBef>
                <a:spcPct val="0"/>
              </a:spcBef>
            </a:pPr>
            <a:r>
              <a:rPr lang="en-US" sz="7493" spc="299">
                <a:solidFill>
                  <a:srgbClr val="FFFFFF"/>
                </a:solidFill>
                <a:latin typeface="Horizon"/>
                <a:ea typeface="Horizon"/>
                <a:cs typeface="Horizon"/>
                <a:sym typeface="Horizon"/>
              </a:rPr>
              <a:t>Column Names</a:t>
            </a:r>
          </a:p>
        </p:txBody>
      </p:sp>
      <p:sp>
        <p:nvSpPr>
          <p:cNvPr name="Freeform 4" id="4"/>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5" id="5"/>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144000" y="735693"/>
            <a:ext cx="7641155" cy="8815614"/>
            <a:chOff x="0" y="0"/>
            <a:chExt cx="2012485" cy="2321808"/>
          </a:xfrm>
        </p:grpSpPr>
        <p:sp>
          <p:nvSpPr>
            <p:cNvPr name="Freeform 7" id="7"/>
            <p:cNvSpPr/>
            <p:nvPr/>
          </p:nvSpPr>
          <p:spPr>
            <a:xfrm flipH="false" flipV="false" rot="0">
              <a:off x="0" y="0"/>
              <a:ext cx="2012485" cy="2321808"/>
            </a:xfrm>
            <a:custGeom>
              <a:avLst/>
              <a:gdLst/>
              <a:ahLst/>
              <a:cxnLst/>
              <a:rect r="r" b="b" t="t" l="l"/>
              <a:pathLst>
                <a:path h="2321808" w="2012485">
                  <a:moveTo>
                    <a:pt x="51673" y="0"/>
                  </a:moveTo>
                  <a:lnTo>
                    <a:pt x="1960813" y="0"/>
                  </a:lnTo>
                  <a:cubicBezTo>
                    <a:pt x="1989351" y="0"/>
                    <a:pt x="2012485" y="23135"/>
                    <a:pt x="2012485" y="51673"/>
                  </a:cubicBezTo>
                  <a:lnTo>
                    <a:pt x="2012485" y="2270135"/>
                  </a:lnTo>
                  <a:cubicBezTo>
                    <a:pt x="2012485" y="2283840"/>
                    <a:pt x="2007041" y="2296983"/>
                    <a:pt x="1997351" y="2306673"/>
                  </a:cubicBezTo>
                  <a:cubicBezTo>
                    <a:pt x="1987660" y="2316364"/>
                    <a:pt x="1974517" y="2321808"/>
                    <a:pt x="1960813" y="2321808"/>
                  </a:cubicBezTo>
                  <a:lnTo>
                    <a:pt x="51673" y="2321808"/>
                  </a:lnTo>
                  <a:cubicBezTo>
                    <a:pt x="37968" y="2321808"/>
                    <a:pt x="24825" y="2316364"/>
                    <a:pt x="15135" y="2306673"/>
                  </a:cubicBezTo>
                  <a:cubicBezTo>
                    <a:pt x="5444" y="2296983"/>
                    <a:pt x="0" y="2283840"/>
                    <a:pt x="0" y="2270135"/>
                  </a:cubicBezTo>
                  <a:lnTo>
                    <a:pt x="0" y="51673"/>
                  </a:lnTo>
                  <a:cubicBezTo>
                    <a:pt x="0" y="37968"/>
                    <a:pt x="5444" y="24825"/>
                    <a:pt x="15135" y="15135"/>
                  </a:cubicBezTo>
                  <a:cubicBezTo>
                    <a:pt x="24825" y="5444"/>
                    <a:pt x="37968" y="0"/>
                    <a:pt x="51673" y="0"/>
                  </a:cubicBezTo>
                  <a:close/>
                </a:path>
              </a:pathLst>
            </a:custGeom>
            <a:solidFill>
              <a:srgbClr val="BC75D9"/>
            </a:solidFill>
          </p:spPr>
        </p:sp>
        <p:sp>
          <p:nvSpPr>
            <p:cNvPr name="TextBox 8" id="8"/>
            <p:cNvSpPr txBox="true"/>
            <p:nvPr/>
          </p:nvSpPr>
          <p:spPr>
            <a:xfrm>
              <a:off x="0" y="-38100"/>
              <a:ext cx="2012485" cy="235990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411010" y="1115059"/>
            <a:ext cx="7027799" cy="7980681"/>
          </a:xfrm>
          <a:prstGeom prst="rect">
            <a:avLst/>
          </a:prstGeom>
        </p:spPr>
        <p:txBody>
          <a:bodyPr anchor="t" rtlCol="false" tIns="0" lIns="0" bIns="0" rIns="0">
            <a:spAutoFit/>
          </a:bodyPr>
          <a:lstStyle/>
          <a:p>
            <a:pPr algn="ctr">
              <a:lnSpc>
                <a:spcPts val="5319"/>
              </a:lnSpc>
            </a:pPr>
            <a:r>
              <a:rPr lang="en-US" sz="3799" spc="284">
                <a:solidFill>
                  <a:srgbClr val="FFFFFF"/>
                </a:solidFill>
                <a:latin typeface="Mina"/>
                <a:ea typeface="Mina"/>
                <a:cs typeface="Mina"/>
                <a:sym typeface="Mina"/>
              </a:rPr>
              <a:t>ARTIST_COUNT</a:t>
            </a:r>
          </a:p>
          <a:p>
            <a:pPr algn="ctr">
              <a:lnSpc>
                <a:spcPts val="5319"/>
              </a:lnSpc>
            </a:pPr>
            <a:r>
              <a:rPr lang="en-US" sz="3799" spc="284">
                <a:solidFill>
                  <a:srgbClr val="FFFFFF"/>
                </a:solidFill>
                <a:latin typeface="Mina"/>
                <a:ea typeface="Mina"/>
                <a:cs typeface="Mina"/>
                <a:sym typeface="Mina"/>
              </a:rPr>
              <a:t>RELEASED_YEAR</a:t>
            </a:r>
          </a:p>
          <a:p>
            <a:pPr algn="ctr">
              <a:lnSpc>
                <a:spcPts val="5319"/>
              </a:lnSpc>
            </a:pPr>
            <a:r>
              <a:rPr lang="en-US" sz="3799" spc="284">
                <a:solidFill>
                  <a:srgbClr val="FFFFFF"/>
                </a:solidFill>
                <a:latin typeface="Mina"/>
                <a:ea typeface="Mina"/>
                <a:cs typeface="Mina"/>
                <a:sym typeface="Mina"/>
              </a:rPr>
              <a:t>IN_SPOTIFY_PLAYLISTS</a:t>
            </a:r>
          </a:p>
          <a:p>
            <a:pPr algn="ctr">
              <a:lnSpc>
                <a:spcPts val="5319"/>
              </a:lnSpc>
            </a:pPr>
            <a:r>
              <a:rPr lang="en-US" sz="3799" spc="284">
                <a:solidFill>
                  <a:srgbClr val="FFFFFF"/>
                </a:solidFill>
                <a:latin typeface="Mina"/>
                <a:ea typeface="Mina"/>
                <a:cs typeface="Mina"/>
                <a:sym typeface="Mina"/>
              </a:rPr>
              <a:t>IN_SPOTIFY_CHARTS</a:t>
            </a:r>
          </a:p>
          <a:p>
            <a:pPr algn="ctr">
              <a:lnSpc>
                <a:spcPts val="5319"/>
              </a:lnSpc>
            </a:pPr>
            <a:r>
              <a:rPr lang="en-US" sz="3799" spc="284">
                <a:solidFill>
                  <a:srgbClr val="FFFFFF"/>
                </a:solidFill>
                <a:latin typeface="Mina"/>
                <a:ea typeface="Mina"/>
                <a:cs typeface="Mina"/>
                <a:sym typeface="Mina"/>
              </a:rPr>
              <a:t>STREAMS</a:t>
            </a:r>
          </a:p>
          <a:p>
            <a:pPr algn="ctr">
              <a:lnSpc>
                <a:spcPts val="5319"/>
              </a:lnSpc>
            </a:pPr>
            <a:r>
              <a:rPr lang="en-US" sz="3799" spc="284">
                <a:solidFill>
                  <a:srgbClr val="FFFFFF"/>
                </a:solidFill>
                <a:latin typeface="Mina"/>
                <a:ea typeface="Mina"/>
                <a:cs typeface="Mina"/>
                <a:sym typeface="Mina"/>
              </a:rPr>
              <a:t>BPM</a:t>
            </a:r>
          </a:p>
          <a:p>
            <a:pPr algn="ctr">
              <a:lnSpc>
                <a:spcPts val="5319"/>
              </a:lnSpc>
            </a:pPr>
            <a:r>
              <a:rPr lang="en-US" sz="3799" spc="284">
                <a:solidFill>
                  <a:srgbClr val="FFFFFF"/>
                </a:solidFill>
                <a:latin typeface="Mina"/>
                <a:ea typeface="Mina"/>
                <a:cs typeface="Mina"/>
                <a:sym typeface="Mina"/>
              </a:rPr>
              <a:t>DANCEABILITY_%</a:t>
            </a:r>
          </a:p>
          <a:p>
            <a:pPr algn="ctr">
              <a:lnSpc>
                <a:spcPts val="5319"/>
              </a:lnSpc>
            </a:pPr>
            <a:r>
              <a:rPr lang="en-US" sz="3799" spc="284">
                <a:solidFill>
                  <a:srgbClr val="FFFFFF"/>
                </a:solidFill>
                <a:latin typeface="Mina"/>
                <a:ea typeface="Mina"/>
                <a:cs typeface="Mina"/>
                <a:sym typeface="Mina"/>
              </a:rPr>
              <a:t>VALENCE_%</a:t>
            </a:r>
          </a:p>
          <a:p>
            <a:pPr algn="ctr">
              <a:lnSpc>
                <a:spcPts val="5319"/>
              </a:lnSpc>
            </a:pPr>
            <a:r>
              <a:rPr lang="en-US" sz="3799" spc="284">
                <a:solidFill>
                  <a:srgbClr val="FFFFFF"/>
                </a:solidFill>
                <a:latin typeface="Mina"/>
                <a:ea typeface="Mina"/>
                <a:cs typeface="Mina"/>
                <a:sym typeface="Mina"/>
              </a:rPr>
              <a:t>ENERGY_%</a:t>
            </a:r>
          </a:p>
          <a:p>
            <a:pPr algn="ctr">
              <a:lnSpc>
                <a:spcPts val="5319"/>
              </a:lnSpc>
            </a:pPr>
            <a:r>
              <a:rPr lang="en-US" sz="3799" spc="284">
                <a:solidFill>
                  <a:srgbClr val="FFFFFF"/>
                </a:solidFill>
                <a:latin typeface="Mina"/>
                <a:ea typeface="Mina"/>
                <a:cs typeface="Mina"/>
                <a:sym typeface="Mina"/>
              </a:rPr>
              <a:t>LIVENESS_%</a:t>
            </a:r>
          </a:p>
          <a:p>
            <a:pPr algn="ctr">
              <a:lnSpc>
                <a:spcPts val="5319"/>
              </a:lnSpc>
            </a:pPr>
            <a:r>
              <a:rPr lang="en-US" sz="3799" spc="284">
                <a:solidFill>
                  <a:srgbClr val="FFFFFF"/>
                </a:solidFill>
                <a:latin typeface="Mina"/>
                <a:ea typeface="Mina"/>
                <a:cs typeface="Mina"/>
                <a:sym typeface="Mina"/>
              </a:rPr>
              <a:t>MODE_MAJOR</a:t>
            </a:r>
          </a:p>
          <a:p>
            <a:pPr algn="ctr">
              <a:lnSpc>
                <a:spcPts val="5319"/>
              </a:lnSpc>
              <a:spcBef>
                <a:spcPct val="0"/>
              </a:spcBef>
            </a:pPr>
            <a:r>
              <a:rPr lang="en-US" sz="3799" spc="284">
                <a:solidFill>
                  <a:srgbClr val="FFFFFF"/>
                </a:solidFill>
                <a:latin typeface="Mina"/>
                <a:ea typeface="Mina"/>
                <a:cs typeface="Mina"/>
                <a:sym typeface="Mina"/>
              </a:rPr>
              <a:t>MODE_MINOR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2"/>
            <a:stretch>
              <a:fillRect l="0" t="0" r="0" b="0"/>
            </a:stretch>
          </a:blipFill>
        </p:spPr>
      </p:sp>
      <p:sp>
        <p:nvSpPr>
          <p:cNvPr name="Freeform 3" id="3"/>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3"/>
            <a:stretch>
              <a:fillRect l="0" t="0" r="0" b="0"/>
            </a:stretch>
          </a:blipFill>
        </p:spPr>
      </p:sp>
      <p:sp>
        <p:nvSpPr>
          <p:cNvPr name="Freeform 4" id="4"/>
          <p:cNvSpPr/>
          <p:nvPr/>
        </p:nvSpPr>
        <p:spPr>
          <a:xfrm flipH="false" flipV="false" rot="0">
            <a:off x="578008" y="549114"/>
            <a:ext cx="11274773" cy="9019818"/>
          </a:xfrm>
          <a:custGeom>
            <a:avLst/>
            <a:gdLst/>
            <a:ahLst/>
            <a:cxnLst/>
            <a:rect r="r" b="b" t="t" l="l"/>
            <a:pathLst>
              <a:path h="9019818" w="11274773">
                <a:moveTo>
                  <a:pt x="0" y="0"/>
                </a:moveTo>
                <a:lnTo>
                  <a:pt x="11274772" y="0"/>
                </a:lnTo>
                <a:lnTo>
                  <a:pt x="11274772" y="9019818"/>
                </a:lnTo>
                <a:lnTo>
                  <a:pt x="0" y="9019818"/>
                </a:lnTo>
                <a:lnTo>
                  <a:pt x="0" y="0"/>
                </a:lnTo>
                <a:close/>
              </a:path>
            </a:pathLst>
          </a:custGeom>
          <a:blipFill>
            <a:blip r:embed="rId4"/>
            <a:stretch>
              <a:fillRect l="0" t="0" r="0" b="0"/>
            </a:stretch>
          </a:blipFill>
        </p:spPr>
      </p:sp>
      <p:sp>
        <p:nvSpPr>
          <p:cNvPr name="TextBox 5" id="5"/>
          <p:cNvSpPr txBox="true"/>
          <p:nvPr/>
        </p:nvSpPr>
        <p:spPr>
          <a:xfrm rot="0">
            <a:off x="12804356" y="3182297"/>
            <a:ext cx="4796894" cy="2692452"/>
          </a:xfrm>
          <a:prstGeom prst="rect">
            <a:avLst/>
          </a:prstGeom>
        </p:spPr>
        <p:txBody>
          <a:bodyPr anchor="t" rtlCol="false" tIns="0" lIns="0" bIns="0" rIns="0">
            <a:spAutoFit/>
          </a:bodyPr>
          <a:lstStyle/>
          <a:p>
            <a:pPr algn="l">
              <a:lnSpc>
                <a:spcPts val="10490"/>
              </a:lnSpc>
            </a:pPr>
            <a:r>
              <a:rPr lang="en-US" sz="7493" spc="299">
                <a:solidFill>
                  <a:srgbClr val="FFFFFF"/>
                </a:solidFill>
                <a:latin typeface="Horizon"/>
                <a:ea typeface="Horizon"/>
                <a:cs typeface="Horizon"/>
                <a:sym typeface="Horizon"/>
              </a:rPr>
              <a:t>Heat</a:t>
            </a:r>
          </a:p>
          <a:p>
            <a:pPr algn="l">
              <a:lnSpc>
                <a:spcPts val="10490"/>
              </a:lnSpc>
              <a:spcBef>
                <a:spcPct val="0"/>
              </a:spcBef>
            </a:pPr>
            <a:r>
              <a:rPr lang="en-US" sz="7493" spc="299">
                <a:solidFill>
                  <a:srgbClr val="FFFFFF"/>
                </a:solidFill>
                <a:latin typeface="Horizon"/>
                <a:ea typeface="Horizon"/>
                <a:cs typeface="Horizon"/>
                <a:sym typeface="Horizon"/>
              </a:rPr>
              <a:t>map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Freeform 3" id="3"/>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4" id="4"/>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664098" y="735693"/>
            <a:ext cx="9114599" cy="8815614"/>
            <a:chOff x="0" y="0"/>
            <a:chExt cx="2400553" cy="2321808"/>
          </a:xfrm>
        </p:grpSpPr>
        <p:sp>
          <p:nvSpPr>
            <p:cNvPr name="Freeform 6" id="6"/>
            <p:cNvSpPr/>
            <p:nvPr/>
          </p:nvSpPr>
          <p:spPr>
            <a:xfrm flipH="false" flipV="false" rot="0">
              <a:off x="0" y="0"/>
              <a:ext cx="2400553" cy="2321808"/>
            </a:xfrm>
            <a:custGeom>
              <a:avLst/>
              <a:gdLst/>
              <a:ahLst/>
              <a:cxnLst/>
              <a:rect r="r" b="b" t="t" l="l"/>
              <a:pathLst>
                <a:path h="2321808" w="2400553">
                  <a:moveTo>
                    <a:pt x="43319" y="0"/>
                  </a:moveTo>
                  <a:lnTo>
                    <a:pt x="2357233" y="0"/>
                  </a:lnTo>
                  <a:cubicBezTo>
                    <a:pt x="2381158" y="0"/>
                    <a:pt x="2400553" y="19395"/>
                    <a:pt x="2400553" y="43319"/>
                  </a:cubicBezTo>
                  <a:lnTo>
                    <a:pt x="2400553" y="2278488"/>
                  </a:lnTo>
                  <a:cubicBezTo>
                    <a:pt x="2400553" y="2302413"/>
                    <a:pt x="2381158" y="2321808"/>
                    <a:pt x="2357233" y="2321808"/>
                  </a:cubicBezTo>
                  <a:lnTo>
                    <a:pt x="43319" y="2321808"/>
                  </a:lnTo>
                  <a:cubicBezTo>
                    <a:pt x="19395" y="2321808"/>
                    <a:pt x="0" y="2302413"/>
                    <a:pt x="0" y="2278488"/>
                  </a:cubicBezTo>
                  <a:lnTo>
                    <a:pt x="0" y="43319"/>
                  </a:lnTo>
                  <a:cubicBezTo>
                    <a:pt x="0" y="19395"/>
                    <a:pt x="19395" y="0"/>
                    <a:pt x="43319" y="0"/>
                  </a:cubicBezTo>
                  <a:close/>
                </a:path>
              </a:pathLst>
            </a:custGeom>
            <a:solidFill>
              <a:srgbClr val="BC75D9"/>
            </a:solidFill>
          </p:spPr>
        </p:sp>
        <p:sp>
          <p:nvSpPr>
            <p:cNvPr name="TextBox 7" id="7"/>
            <p:cNvSpPr txBox="true"/>
            <p:nvPr/>
          </p:nvSpPr>
          <p:spPr>
            <a:xfrm>
              <a:off x="0" y="-38100"/>
              <a:ext cx="2400553" cy="235990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44000" y="1548907"/>
            <a:ext cx="8347174" cy="7144461"/>
          </a:xfrm>
          <a:prstGeom prst="rect">
            <a:avLst/>
          </a:prstGeom>
        </p:spPr>
        <p:txBody>
          <a:bodyPr anchor="t" rtlCol="false" tIns="0" lIns="0" bIns="0" rIns="0">
            <a:spAutoFit/>
          </a:bodyPr>
          <a:lstStyle/>
          <a:p>
            <a:pPr algn="l">
              <a:lnSpc>
                <a:spcPts val="5053"/>
              </a:lnSpc>
              <a:spcBef>
                <a:spcPct val="0"/>
              </a:spcBef>
            </a:pPr>
            <a:r>
              <a:rPr lang="en-US" sz="3609" spc="270">
                <a:solidFill>
                  <a:srgbClr val="FFFFFF"/>
                </a:solidFill>
                <a:latin typeface="Mina"/>
                <a:ea typeface="Mina"/>
                <a:cs typeface="Mina"/>
                <a:sym typeface="Mina"/>
              </a:rPr>
              <a:t>            </a:t>
            </a:r>
            <a:r>
              <a:rPr lang="en-US" b="true" sz="3609" spc="270">
                <a:solidFill>
                  <a:srgbClr val="FFFFFF"/>
                </a:solidFill>
                <a:latin typeface="Mina Bold"/>
                <a:ea typeface="Mina Bold"/>
                <a:cs typeface="Mina Bold"/>
                <a:sym typeface="Mina Bold"/>
              </a:rPr>
              <a:t>COEFFICIENTS</a:t>
            </a:r>
          </a:p>
          <a:p>
            <a:pPr algn="l">
              <a:lnSpc>
                <a:spcPts val="4318"/>
              </a:lnSpc>
              <a:spcBef>
                <a:spcPct val="0"/>
              </a:spcBef>
            </a:pPr>
          </a:p>
          <a:p>
            <a:pPr algn="l">
              <a:lnSpc>
                <a:spcPts val="4318"/>
              </a:lnSpc>
              <a:spcBef>
                <a:spcPct val="0"/>
              </a:spcBef>
            </a:pPr>
            <a:r>
              <a:rPr lang="en-US" sz="3084" spc="231">
                <a:solidFill>
                  <a:srgbClr val="FFFFFF"/>
                </a:solidFill>
                <a:latin typeface="Mina"/>
                <a:ea typeface="Mina"/>
                <a:cs typeface="Mina"/>
                <a:sym typeface="Mina"/>
              </a:rPr>
              <a:t>0 ARTIST_COUNT             -0.012628</a:t>
            </a:r>
          </a:p>
          <a:p>
            <a:pPr algn="l">
              <a:lnSpc>
                <a:spcPts val="4318"/>
              </a:lnSpc>
              <a:spcBef>
                <a:spcPct val="0"/>
              </a:spcBef>
            </a:pPr>
            <a:r>
              <a:rPr lang="en-US" sz="3084" spc="231">
                <a:solidFill>
                  <a:srgbClr val="FFFFFF"/>
                </a:solidFill>
                <a:latin typeface="Mina"/>
                <a:ea typeface="Mina"/>
                <a:cs typeface="Mina"/>
                <a:sym typeface="Mina"/>
              </a:rPr>
              <a:t>1 RELEASED_YEAR             2.342627</a:t>
            </a:r>
          </a:p>
          <a:p>
            <a:pPr algn="l">
              <a:lnSpc>
                <a:spcPts val="4318"/>
              </a:lnSpc>
              <a:spcBef>
                <a:spcPct val="0"/>
              </a:spcBef>
            </a:pPr>
            <a:r>
              <a:rPr lang="en-US" b="true" sz="3084" spc="231">
                <a:solidFill>
                  <a:srgbClr val="FFFFFF"/>
                </a:solidFill>
                <a:latin typeface="Mina Bold"/>
                <a:ea typeface="Mina Bold"/>
                <a:cs typeface="Mina Bold"/>
                <a:sym typeface="Mina Bold"/>
              </a:rPr>
              <a:t>2 IN_SPOTIFY_PLAYLISTS     -0.769389</a:t>
            </a:r>
          </a:p>
          <a:p>
            <a:pPr algn="l">
              <a:lnSpc>
                <a:spcPts val="4318"/>
              </a:lnSpc>
              <a:spcBef>
                <a:spcPct val="0"/>
              </a:spcBef>
            </a:pPr>
            <a:r>
              <a:rPr lang="en-US" sz="3084" spc="231">
                <a:solidFill>
                  <a:srgbClr val="FFFFFF"/>
                </a:solidFill>
                <a:latin typeface="Mina"/>
                <a:ea typeface="Mina"/>
                <a:cs typeface="Mina"/>
                <a:sym typeface="Mina"/>
              </a:rPr>
              <a:t>3 STREAMS                       5.421305</a:t>
            </a:r>
          </a:p>
          <a:p>
            <a:pPr algn="l">
              <a:lnSpc>
                <a:spcPts val="4318"/>
              </a:lnSpc>
              <a:spcBef>
                <a:spcPct val="0"/>
              </a:spcBef>
            </a:pPr>
            <a:r>
              <a:rPr lang="en-US" sz="3084" spc="231">
                <a:solidFill>
                  <a:srgbClr val="FFFFFF"/>
                </a:solidFill>
                <a:latin typeface="Mina"/>
                <a:ea typeface="Mina"/>
                <a:cs typeface="Mina"/>
                <a:sym typeface="Mina"/>
              </a:rPr>
              <a:t>4 BPM                              0.170456</a:t>
            </a:r>
          </a:p>
          <a:p>
            <a:pPr algn="l">
              <a:lnSpc>
                <a:spcPts val="4318"/>
              </a:lnSpc>
              <a:spcBef>
                <a:spcPct val="0"/>
              </a:spcBef>
            </a:pPr>
            <a:r>
              <a:rPr lang="en-US" sz="3084" spc="231">
                <a:solidFill>
                  <a:srgbClr val="FFFFFF"/>
                </a:solidFill>
                <a:latin typeface="Mina"/>
                <a:ea typeface="Mina"/>
                <a:cs typeface="Mina"/>
                <a:sym typeface="Mina"/>
              </a:rPr>
              <a:t>5 DANCEABILITY_%            0.738581</a:t>
            </a:r>
          </a:p>
          <a:p>
            <a:pPr algn="l">
              <a:lnSpc>
                <a:spcPts val="4318"/>
              </a:lnSpc>
              <a:spcBef>
                <a:spcPct val="0"/>
              </a:spcBef>
            </a:pPr>
            <a:r>
              <a:rPr lang="en-US" sz="3084" spc="231">
                <a:solidFill>
                  <a:srgbClr val="FFFFFF"/>
                </a:solidFill>
                <a:latin typeface="Mina"/>
                <a:ea typeface="Mina"/>
                <a:cs typeface="Mina"/>
                <a:sym typeface="Mina"/>
              </a:rPr>
              <a:t>6 VALENCE_%                 0.924362</a:t>
            </a:r>
          </a:p>
          <a:p>
            <a:pPr algn="l">
              <a:lnSpc>
                <a:spcPts val="4318"/>
              </a:lnSpc>
              <a:spcBef>
                <a:spcPct val="0"/>
              </a:spcBef>
            </a:pPr>
            <a:r>
              <a:rPr lang="en-US" sz="3084" spc="231">
                <a:solidFill>
                  <a:srgbClr val="FFFFFF"/>
                </a:solidFill>
                <a:latin typeface="Mina"/>
                <a:ea typeface="Mina"/>
                <a:cs typeface="Mina"/>
                <a:sym typeface="Mina"/>
              </a:rPr>
              <a:t>7 ENERGY_%                  0.435390</a:t>
            </a:r>
          </a:p>
          <a:p>
            <a:pPr algn="l">
              <a:lnSpc>
                <a:spcPts val="4318"/>
              </a:lnSpc>
              <a:spcBef>
                <a:spcPct val="0"/>
              </a:spcBef>
            </a:pPr>
            <a:r>
              <a:rPr lang="en-US" sz="3084" spc="231">
                <a:solidFill>
                  <a:srgbClr val="FFFFFF"/>
                </a:solidFill>
                <a:latin typeface="Mina"/>
                <a:ea typeface="Mina"/>
                <a:cs typeface="Mina"/>
                <a:sym typeface="Mina"/>
              </a:rPr>
              <a:t>8 LIVENESS_%               -0.443887</a:t>
            </a:r>
          </a:p>
          <a:p>
            <a:pPr algn="l">
              <a:lnSpc>
                <a:spcPts val="4318"/>
              </a:lnSpc>
              <a:spcBef>
                <a:spcPct val="0"/>
              </a:spcBef>
            </a:pPr>
            <a:r>
              <a:rPr lang="en-US" sz="3084" spc="231">
                <a:solidFill>
                  <a:srgbClr val="FFFFFF"/>
                </a:solidFill>
                <a:latin typeface="Mina"/>
                <a:ea typeface="Mina"/>
                <a:cs typeface="Mina"/>
                <a:sym typeface="Mina"/>
              </a:rPr>
              <a:t>9 MODE_MAJOR               -0.005553</a:t>
            </a:r>
          </a:p>
          <a:p>
            <a:pPr algn="l">
              <a:lnSpc>
                <a:spcPts val="4318"/>
              </a:lnSpc>
              <a:spcBef>
                <a:spcPct val="0"/>
              </a:spcBef>
            </a:pPr>
            <a:r>
              <a:rPr lang="en-US" sz="3084" spc="231">
                <a:solidFill>
                  <a:srgbClr val="FFFFFF"/>
                </a:solidFill>
                <a:latin typeface="Mina"/>
                <a:ea typeface="Mina"/>
                <a:cs typeface="Mina"/>
                <a:sym typeface="Mina"/>
              </a:rPr>
              <a:t>10 MODE_MINOR                0.005553</a:t>
            </a:r>
          </a:p>
        </p:txBody>
      </p:sp>
      <p:sp>
        <p:nvSpPr>
          <p:cNvPr name="TextBox 9" id="9"/>
          <p:cNvSpPr txBox="true"/>
          <p:nvPr/>
        </p:nvSpPr>
        <p:spPr>
          <a:xfrm rot="0">
            <a:off x="678294" y="866775"/>
            <a:ext cx="7135052" cy="1965325"/>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Horizon"/>
                <a:ea typeface="Horizon"/>
                <a:cs typeface="Horizon"/>
                <a:sym typeface="Horizon"/>
              </a:rPr>
              <a:t>Linear Regression</a:t>
            </a:r>
          </a:p>
        </p:txBody>
      </p:sp>
      <p:sp>
        <p:nvSpPr>
          <p:cNvPr name="TextBox 10" id="10"/>
          <p:cNvSpPr txBox="true"/>
          <p:nvPr/>
        </p:nvSpPr>
        <p:spPr>
          <a:xfrm rot="0">
            <a:off x="678294" y="3160199"/>
            <a:ext cx="6925742" cy="3909452"/>
          </a:xfrm>
          <a:prstGeom prst="rect">
            <a:avLst/>
          </a:prstGeom>
        </p:spPr>
        <p:txBody>
          <a:bodyPr anchor="t" rtlCol="false" tIns="0" lIns="0" bIns="0" rIns="0">
            <a:spAutoFit/>
          </a:bodyPr>
          <a:lstStyle/>
          <a:p>
            <a:pPr algn="l">
              <a:lnSpc>
                <a:spcPts val="4493"/>
              </a:lnSpc>
              <a:spcBef>
                <a:spcPct val="0"/>
              </a:spcBef>
            </a:pPr>
            <a:r>
              <a:rPr lang="en-US" sz="3209" spc="240">
                <a:solidFill>
                  <a:srgbClr val="FFFFFF"/>
                </a:solidFill>
                <a:latin typeface="Mina"/>
                <a:ea typeface="Mina"/>
                <a:cs typeface="Mina"/>
                <a:sym typeface="Mina"/>
              </a:rPr>
              <a:t>Split the data into testing sets using in_spotify_charts and preform linear regression. Print the coefficients to show the relationship between the independant and dependant variables. </a:t>
            </a:r>
          </a:p>
        </p:txBody>
      </p:sp>
      <p:sp>
        <p:nvSpPr>
          <p:cNvPr name="TextBox 11" id="11"/>
          <p:cNvSpPr txBox="true"/>
          <p:nvPr/>
        </p:nvSpPr>
        <p:spPr>
          <a:xfrm rot="0">
            <a:off x="678294" y="7596748"/>
            <a:ext cx="7329975" cy="1661552"/>
          </a:xfrm>
          <a:prstGeom prst="rect">
            <a:avLst/>
          </a:prstGeom>
        </p:spPr>
        <p:txBody>
          <a:bodyPr anchor="t" rtlCol="false" tIns="0" lIns="0" bIns="0" rIns="0">
            <a:spAutoFit/>
          </a:bodyPr>
          <a:lstStyle/>
          <a:p>
            <a:pPr algn="l">
              <a:lnSpc>
                <a:spcPts val="4493"/>
              </a:lnSpc>
              <a:spcBef>
                <a:spcPct val="0"/>
              </a:spcBef>
            </a:pPr>
            <a:r>
              <a:rPr lang="en-US" b="true" sz="3209" spc="240">
                <a:solidFill>
                  <a:srgbClr val="FFFFFF"/>
                </a:solidFill>
                <a:latin typeface="Mina Bold"/>
                <a:ea typeface="Mina Bold"/>
                <a:cs typeface="Mina Bold"/>
                <a:sym typeface="Mina Bold"/>
              </a:rPr>
              <a:t>in_spotify_playlists has a slight negative correlation with in_spotify_charts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Freeform 3" id="3"/>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4" id="4"/>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43146" y="735693"/>
            <a:ext cx="9114599" cy="8815614"/>
            <a:chOff x="0" y="0"/>
            <a:chExt cx="2400553" cy="2321808"/>
          </a:xfrm>
        </p:grpSpPr>
        <p:sp>
          <p:nvSpPr>
            <p:cNvPr name="Freeform 6" id="6"/>
            <p:cNvSpPr/>
            <p:nvPr/>
          </p:nvSpPr>
          <p:spPr>
            <a:xfrm flipH="false" flipV="false" rot="0">
              <a:off x="0" y="0"/>
              <a:ext cx="2400553" cy="2321808"/>
            </a:xfrm>
            <a:custGeom>
              <a:avLst/>
              <a:gdLst/>
              <a:ahLst/>
              <a:cxnLst/>
              <a:rect r="r" b="b" t="t" l="l"/>
              <a:pathLst>
                <a:path h="2321808" w="2400553">
                  <a:moveTo>
                    <a:pt x="43319" y="0"/>
                  </a:moveTo>
                  <a:lnTo>
                    <a:pt x="2357233" y="0"/>
                  </a:lnTo>
                  <a:cubicBezTo>
                    <a:pt x="2381158" y="0"/>
                    <a:pt x="2400553" y="19395"/>
                    <a:pt x="2400553" y="43319"/>
                  </a:cubicBezTo>
                  <a:lnTo>
                    <a:pt x="2400553" y="2278488"/>
                  </a:lnTo>
                  <a:cubicBezTo>
                    <a:pt x="2400553" y="2302413"/>
                    <a:pt x="2381158" y="2321808"/>
                    <a:pt x="2357233" y="2321808"/>
                  </a:cubicBezTo>
                  <a:lnTo>
                    <a:pt x="43319" y="2321808"/>
                  </a:lnTo>
                  <a:cubicBezTo>
                    <a:pt x="19395" y="2321808"/>
                    <a:pt x="0" y="2302413"/>
                    <a:pt x="0" y="2278488"/>
                  </a:cubicBezTo>
                  <a:lnTo>
                    <a:pt x="0" y="43319"/>
                  </a:lnTo>
                  <a:cubicBezTo>
                    <a:pt x="0" y="19395"/>
                    <a:pt x="19395" y="0"/>
                    <a:pt x="43319" y="0"/>
                  </a:cubicBezTo>
                  <a:close/>
                </a:path>
              </a:pathLst>
            </a:custGeom>
            <a:solidFill>
              <a:srgbClr val="8D3FFF"/>
            </a:solidFill>
          </p:spPr>
        </p:sp>
        <p:sp>
          <p:nvSpPr>
            <p:cNvPr name="TextBox 7" id="7"/>
            <p:cNvSpPr txBox="true"/>
            <p:nvPr/>
          </p:nvSpPr>
          <p:spPr>
            <a:xfrm>
              <a:off x="0" y="-76200"/>
              <a:ext cx="2400553" cy="2398008"/>
            </a:xfrm>
            <a:prstGeom prst="rect">
              <a:avLst/>
            </a:prstGeom>
          </p:spPr>
          <p:txBody>
            <a:bodyPr anchor="ctr" rtlCol="false" tIns="50800" lIns="50800" bIns="50800" rIns="50800"/>
            <a:lstStyle/>
            <a:p>
              <a:pPr algn="l">
                <a:lnSpc>
                  <a:spcPts val="5053"/>
                </a:lnSpc>
              </a:pPr>
            </a:p>
          </p:txBody>
        </p:sp>
      </p:grpSp>
      <p:sp>
        <p:nvSpPr>
          <p:cNvPr name="TextBox 8" id="8"/>
          <p:cNvSpPr txBox="true"/>
          <p:nvPr/>
        </p:nvSpPr>
        <p:spPr>
          <a:xfrm rot="0">
            <a:off x="10538297" y="866775"/>
            <a:ext cx="7135052" cy="993775"/>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Horizon"/>
                <a:ea typeface="Horizon"/>
                <a:cs typeface="Horizon"/>
                <a:sym typeface="Horizon"/>
              </a:rPr>
              <a:t>Elastic Net</a:t>
            </a:r>
          </a:p>
        </p:txBody>
      </p:sp>
      <p:sp>
        <p:nvSpPr>
          <p:cNvPr name="TextBox 9" id="9"/>
          <p:cNvSpPr txBox="true"/>
          <p:nvPr/>
        </p:nvSpPr>
        <p:spPr>
          <a:xfrm rot="0">
            <a:off x="10538297" y="2456879"/>
            <a:ext cx="6925742" cy="3909452"/>
          </a:xfrm>
          <a:prstGeom prst="rect">
            <a:avLst/>
          </a:prstGeom>
        </p:spPr>
        <p:txBody>
          <a:bodyPr anchor="t" rtlCol="false" tIns="0" lIns="0" bIns="0" rIns="0">
            <a:spAutoFit/>
          </a:bodyPr>
          <a:lstStyle/>
          <a:p>
            <a:pPr algn="l">
              <a:lnSpc>
                <a:spcPts val="4493"/>
              </a:lnSpc>
              <a:spcBef>
                <a:spcPct val="0"/>
              </a:spcBef>
            </a:pPr>
            <a:r>
              <a:rPr lang="en-US" sz="3209" spc="240">
                <a:solidFill>
                  <a:srgbClr val="FFFFFF"/>
                </a:solidFill>
                <a:latin typeface="Mina"/>
                <a:ea typeface="Mina"/>
                <a:cs typeface="Mina"/>
                <a:sym typeface="Mina"/>
              </a:rPr>
              <a:t>Use Lasso from Sklearn to find and print Elastic Net coefficients. Elastic Net is useful to figure out how all the variables contribute to the overall prediction and accounts for multicollinearity. </a:t>
            </a:r>
          </a:p>
        </p:txBody>
      </p:sp>
      <p:sp>
        <p:nvSpPr>
          <p:cNvPr name="TextBox 10" id="10"/>
          <p:cNvSpPr txBox="true"/>
          <p:nvPr/>
        </p:nvSpPr>
        <p:spPr>
          <a:xfrm rot="0">
            <a:off x="1176238" y="1214057"/>
            <a:ext cx="7967762" cy="7782687"/>
          </a:xfrm>
          <a:prstGeom prst="rect">
            <a:avLst/>
          </a:prstGeom>
        </p:spPr>
        <p:txBody>
          <a:bodyPr anchor="t" rtlCol="false" tIns="0" lIns="0" bIns="0" rIns="0">
            <a:spAutoFit/>
          </a:bodyPr>
          <a:lstStyle/>
          <a:p>
            <a:pPr algn="l">
              <a:lnSpc>
                <a:spcPts val="5053"/>
              </a:lnSpc>
              <a:spcBef>
                <a:spcPct val="0"/>
              </a:spcBef>
            </a:pPr>
            <a:r>
              <a:rPr lang="en-US" b="true" sz="3609" spc="270">
                <a:solidFill>
                  <a:srgbClr val="FFFFFF"/>
                </a:solidFill>
                <a:latin typeface="Mina Bold"/>
                <a:ea typeface="Mina Bold"/>
                <a:cs typeface="Mina Bold"/>
                <a:sym typeface="Mina Bold"/>
              </a:rPr>
              <a:t>            </a:t>
            </a:r>
            <a:r>
              <a:rPr lang="en-US" b="true" sz="3609" spc="270">
                <a:solidFill>
                  <a:srgbClr val="FFFFFF"/>
                </a:solidFill>
                <a:latin typeface="Mina Bold"/>
                <a:ea typeface="Mina Bold"/>
                <a:cs typeface="Mina Bold"/>
                <a:sym typeface="Mina Bold"/>
              </a:rPr>
              <a:t>COEFFICIENTS</a:t>
            </a:r>
          </a:p>
          <a:p>
            <a:pPr algn="l">
              <a:lnSpc>
                <a:spcPts val="5053"/>
              </a:lnSpc>
              <a:spcBef>
                <a:spcPct val="0"/>
              </a:spcBef>
            </a:pPr>
          </a:p>
          <a:p>
            <a:pPr algn="l">
              <a:lnSpc>
                <a:spcPts val="4312"/>
              </a:lnSpc>
              <a:spcBef>
                <a:spcPct val="0"/>
              </a:spcBef>
            </a:pPr>
            <a:r>
              <a:rPr lang="en-US" sz="3080" spc="231">
                <a:solidFill>
                  <a:srgbClr val="FFFFFF"/>
                </a:solidFill>
                <a:latin typeface="Mina"/>
                <a:ea typeface="Mina"/>
                <a:cs typeface="Mina"/>
                <a:sym typeface="Mina"/>
              </a:rPr>
              <a:t>0 </a:t>
            </a:r>
            <a:r>
              <a:rPr lang="en-US" sz="3080" spc="231">
                <a:solidFill>
                  <a:srgbClr val="FFFFFF"/>
                </a:solidFill>
                <a:latin typeface="Mina"/>
                <a:ea typeface="Mina"/>
                <a:cs typeface="Mina"/>
                <a:sym typeface="Mina"/>
              </a:rPr>
              <a:t>ARTIST_COUNT       -0.000000E+00</a:t>
            </a:r>
          </a:p>
          <a:p>
            <a:pPr algn="l">
              <a:lnSpc>
                <a:spcPts val="4312"/>
              </a:lnSpc>
              <a:spcBef>
                <a:spcPct val="0"/>
              </a:spcBef>
            </a:pPr>
            <a:r>
              <a:rPr lang="en-US" sz="3080" spc="231">
                <a:solidFill>
                  <a:srgbClr val="FFFFFF"/>
                </a:solidFill>
                <a:latin typeface="Mina"/>
                <a:ea typeface="Mina"/>
                <a:cs typeface="Mina"/>
                <a:sym typeface="Mina"/>
              </a:rPr>
              <a:t>1 RELEASED_YEAR       2.008044E-01</a:t>
            </a:r>
          </a:p>
          <a:p>
            <a:pPr algn="l">
              <a:lnSpc>
                <a:spcPts val="4312"/>
              </a:lnSpc>
              <a:spcBef>
                <a:spcPct val="0"/>
              </a:spcBef>
            </a:pPr>
            <a:r>
              <a:rPr lang="en-US" sz="3080" spc="231">
                <a:solidFill>
                  <a:srgbClr val="FFFFFF"/>
                </a:solidFill>
                <a:latin typeface="Mina"/>
                <a:ea typeface="Mina"/>
                <a:cs typeface="Mina"/>
                <a:sym typeface="Mina"/>
              </a:rPr>
              <a:t>2 IN_SPOTIFY</a:t>
            </a:r>
          </a:p>
          <a:p>
            <a:pPr algn="l">
              <a:lnSpc>
                <a:spcPts val="4312"/>
              </a:lnSpc>
              <a:spcBef>
                <a:spcPct val="0"/>
              </a:spcBef>
            </a:pPr>
            <a:r>
              <a:rPr lang="en-US" sz="3080" spc="231">
                <a:solidFill>
                  <a:srgbClr val="FFFFFF"/>
                </a:solidFill>
                <a:latin typeface="Mina"/>
                <a:ea typeface="Mina"/>
                <a:cs typeface="Mina"/>
                <a:sym typeface="Mina"/>
              </a:rPr>
              <a:t>   _PLAYLISTS           -6.018758E-05</a:t>
            </a:r>
          </a:p>
          <a:p>
            <a:pPr algn="l">
              <a:lnSpc>
                <a:spcPts val="4312"/>
              </a:lnSpc>
              <a:spcBef>
                <a:spcPct val="0"/>
              </a:spcBef>
            </a:pPr>
            <a:r>
              <a:rPr lang="en-US" sz="3080" spc="231">
                <a:solidFill>
                  <a:srgbClr val="FFFFFF"/>
                </a:solidFill>
                <a:latin typeface="Mina"/>
                <a:ea typeface="Mina"/>
                <a:cs typeface="Mina"/>
                <a:sym typeface="Mina"/>
              </a:rPr>
              <a:t>3 STREAMS               1.013415E-08</a:t>
            </a:r>
          </a:p>
          <a:p>
            <a:pPr algn="l">
              <a:lnSpc>
                <a:spcPts val="4312"/>
              </a:lnSpc>
              <a:spcBef>
                <a:spcPct val="0"/>
              </a:spcBef>
            </a:pPr>
            <a:r>
              <a:rPr lang="en-US" sz="3080" spc="231">
                <a:solidFill>
                  <a:srgbClr val="FFFFFF"/>
                </a:solidFill>
                <a:latin typeface="Mina"/>
                <a:ea typeface="Mina"/>
                <a:cs typeface="Mina"/>
                <a:sym typeface="Mina"/>
              </a:rPr>
              <a:t>4 BPM                     2.294040E-02</a:t>
            </a:r>
          </a:p>
          <a:p>
            <a:pPr algn="l">
              <a:lnSpc>
                <a:spcPts val="4312"/>
              </a:lnSpc>
              <a:spcBef>
                <a:spcPct val="0"/>
              </a:spcBef>
            </a:pPr>
            <a:r>
              <a:rPr lang="en-US" sz="3080" spc="231">
                <a:solidFill>
                  <a:srgbClr val="FFFFFF"/>
                </a:solidFill>
                <a:latin typeface="Mina"/>
                <a:ea typeface="Mina"/>
                <a:cs typeface="Mina"/>
                <a:sym typeface="Mina"/>
              </a:rPr>
              <a:t>5 DANCEABILITY_%    1.729652E-02</a:t>
            </a:r>
          </a:p>
          <a:p>
            <a:pPr algn="l">
              <a:lnSpc>
                <a:spcPts val="4312"/>
              </a:lnSpc>
              <a:spcBef>
                <a:spcPct val="0"/>
              </a:spcBef>
            </a:pPr>
            <a:r>
              <a:rPr lang="en-US" sz="3080" spc="231">
                <a:solidFill>
                  <a:srgbClr val="FFFFFF"/>
                </a:solidFill>
                <a:latin typeface="Mina"/>
                <a:ea typeface="Mina"/>
                <a:cs typeface="Mina"/>
                <a:sym typeface="Mina"/>
              </a:rPr>
              <a:t>6 VALENCE_%           1.736638E-02</a:t>
            </a:r>
          </a:p>
          <a:p>
            <a:pPr algn="l">
              <a:lnSpc>
                <a:spcPts val="4312"/>
              </a:lnSpc>
              <a:spcBef>
                <a:spcPct val="0"/>
              </a:spcBef>
            </a:pPr>
            <a:r>
              <a:rPr lang="en-US" sz="3080" spc="231">
                <a:solidFill>
                  <a:srgbClr val="FFFFFF"/>
                </a:solidFill>
                <a:latin typeface="Mina"/>
                <a:ea typeface="Mina"/>
                <a:cs typeface="Mina"/>
                <a:sym typeface="Mina"/>
              </a:rPr>
              <a:t>7 ENERGY_%            8.285700E-02</a:t>
            </a:r>
          </a:p>
          <a:p>
            <a:pPr algn="l">
              <a:lnSpc>
                <a:spcPts val="4312"/>
              </a:lnSpc>
              <a:spcBef>
                <a:spcPct val="0"/>
              </a:spcBef>
            </a:pPr>
            <a:r>
              <a:rPr lang="en-US" sz="3080" spc="231">
                <a:solidFill>
                  <a:srgbClr val="FFFFFF"/>
                </a:solidFill>
                <a:latin typeface="Mina"/>
                <a:ea typeface="Mina"/>
                <a:cs typeface="Mina"/>
                <a:sym typeface="Mina"/>
              </a:rPr>
              <a:t>8 LIVENESS_%          -5.392012E-02</a:t>
            </a:r>
          </a:p>
          <a:p>
            <a:pPr algn="l">
              <a:lnSpc>
                <a:spcPts val="4312"/>
              </a:lnSpc>
              <a:spcBef>
                <a:spcPct val="0"/>
              </a:spcBef>
            </a:pPr>
            <a:r>
              <a:rPr lang="en-US" sz="3080" spc="231">
                <a:solidFill>
                  <a:srgbClr val="FFFFFF"/>
                </a:solidFill>
                <a:latin typeface="Mina"/>
                <a:ea typeface="Mina"/>
                <a:cs typeface="Mina"/>
                <a:sym typeface="Mina"/>
              </a:rPr>
              <a:t>9 MODE_MAJOR       -0.000000E+00</a:t>
            </a:r>
          </a:p>
          <a:p>
            <a:pPr algn="l">
              <a:lnSpc>
                <a:spcPts val="4312"/>
              </a:lnSpc>
              <a:spcBef>
                <a:spcPct val="0"/>
              </a:spcBef>
            </a:pPr>
            <a:r>
              <a:rPr lang="en-US" sz="3080" spc="231">
                <a:solidFill>
                  <a:srgbClr val="FFFFFF"/>
                </a:solidFill>
                <a:latin typeface="Mina"/>
                <a:ea typeface="Mina"/>
                <a:cs typeface="Mina"/>
                <a:sym typeface="Mina"/>
              </a:rPr>
              <a:t>10 MODE_MINOR         0.000000E+00</a:t>
            </a:r>
          </a:p>
        </p:txBody>
      </p:sp>
      <p:sp>
        <p:nvSpPr>
          <p:cNvPr name="TextBox 11" id="11"/>
          <p:cNvSpPr txBox="true"/>
          <p:nvPr/>
        </p:nvSpPr>
        <p:spPr>
          <a:xfrm rot="0">
            <a:off x="10538297" y="7128331"/>
            <a:ext cx="7329975" cy="1661552"/>
          </a:xfrm>
          <a:prstGeom prst="rect">
            <a:avLst/>
          </a:prstGeom>
        </p:spPr>
        <p:txBody>
          <a:bodyPr anchor="t" rtlCol="false" tIns="0" lIns="0" bIns="0" rIns="0">
            <a:spAutoFit/>
          </a:bodyPr>
          <a:lstStyle/>
          <a:p>
            <a:pPr algn="l">
              <a:lnSpc>
                <a:spcPts val="4493"/>
              </a:lnSpc>
              <a:spcBef>
                <a:spcPct val="0"/>
              </a:spcBef>
            </a:pPr>
            <a:r>
              <a:rPr lang="en-US" b="true" sz="3209" spc="240">
                <a:solidFill>
                  <a:srgbClr val="FFFFFF"/>
                </a:solidFill>
                <a:latin typeface="Mina Bold"/>
                <a:ea typeface="Mina Bold"/>
                <a:cs typeface="Mina Bold"/>
                <a:sym typeface="Mina Bold"/>
              </a:rPr>
              <a:t>in_spotify_playlists has a negative correlation with in_spotify_charts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40557" y="-4544019"/>
            <a:ext cx="13948486" cy="14018579"/>
          </a:xfrm>
          <a:custGeom>
            <a:avLst/>
            <a:gdLst/>
            <a:ahLst/>
            <a:cxnLst/>
            <a:rect r="r" b="b" t="t" l="l"/>
            <a:pathLst>
              <a:path h="14018579" w="13948486">
                <a:moveTo>
                  <a:pt x="0" y="0"/>
                </a:moveTo>
                <a:lnTo>
                  <a:pt x="13948486" y="0"/>
                </a:lnTo>
                <a:lnTo>
                  <a:pt x="13948486" y="14018579"/>
                </a:lnTo>
                <a:lnTo>
                  <a:pt x="0" y="14018579"/>
                </a:lnTo>
                <a:lnTo>
                  <a:pt x="0" y="0"/>
                </a:lnTo>
                <a:close/>
              </a:path>
            </a:pathLst>
          </a:custGeom>
          <a:blipFill>
            <a:blip r:embed="rId2"/>
            <a:stretch>
              <a:fillRect l="0" t="0" r="0" b="0"/>
            </a:stretch>
          </a:blipFill>
        </p:spPr>
      </p:sp>
      <p:sp>
        <p:nvSpPr>
          <p:cNvPr name="Freeform 3" id="3"/>
          <p:cNvSpPr/>
          <p:nvPr/>
        </p:nvSpPr>
        <p:spPr>
          <a:xfrm flipH="true" flipV="false" rot="0">
            <a:off x="-2469218" y="2189238"/>
            <a:ext cx="11986971" cy="11747231"/>
          </a:xfrm>
          <a:custGeom>
            <a:avLst/>
            <a:gdLst/>
            <a:ahLst/>
            <a:cxnLst/>
            <a:rect r="r" b="b" t="t" l="l"/>
            <a:pathLst>
              <a:path h="11747231" w="11986971">
                <a:moveTo>
                  <a:pt x="11986971" y="0"/>
                </a:moveTo>
                <a:lnTo>
                  <a:pt x="0" y="0"/>
                </a:lnTo>
                <a:lnTo>
                  <a:pt x="0" y="11747231"/>
                </a:lnTo>
                <a:lnTo>
                  <a:pt x="11986971" y="11747231"/>
                </a:lnTo>
                <a:lnTo>
                  <a:pt x="11986971" y="0"/>
                </a:lnTo>
                <a:close/>
              </a:path>
            </a:pathLst>
          </a:custGeom>
          <a:blipFill>
            <a:blip r:embed="rId3"/>
            <a:stretch>
              <a:fillRect l="0" t="0" r="0" b="0"/>
            </a:stretch>
          </a:blipFill>
        </p:spPr>
      </p:sp>
      <p:sp>
        <p:nvSpPr>
          <p:cNvPr name="Freeform 4" id="4"/>
          <p:cNvSpPr/>
          <p:nvPr/>
        </p:nvSpPr>
        <p:spPr>
          <a:xfrm flipH="false" flipV="false" rot="0">
            <a:off x="3046371" y="570278"/>
            <a:ext cx="12195258" cy="9146444"/>
          </a:xfrm>
          <a:custGeom>
            <a:avLst/>
            <a:gdLst/>
            <a:ahLst/>
            <a:cxnLst/>
            <a:rect r="r" b="b" t="t" l="l"/>
            <a:pathLst>
              <a:path h="9146444" w="12195258">
                <a:moveTo>
                  <a:pt x="0" y="0"/>
                </a:moveTo>
                <a:lnTo>
                  <a:pt x="12195258" y="0"/>
                </a:lnTo>
                <a:lnTo>
                  <a:pt x="12195258" y="9146444"/>
                </a:lnTo>
                <a:lnTo>
                  <a:pt x="0" y="9146444"/>
                </a:lnTo>
                <a:lnTo>
                  <a:pt x="0" y="0"/>
                </a:lnTo>
                <a:close/>
              </a:path>
            </a:pathLst>
          </a:custGeom>
          <a:blipFill>
            <a:blip r:embed="rId4"/>
            <a:stretch>
              <a:fillRect l="0" t="0" r="0" b="0"/>
            </a:stretch>
          </a:blipFill>
          <a:ln w="114300" cap="sq">
            <a:solidFill>
              <a:srgbClr val="BC75D9"/>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59562" y="647953"/>
            <a:ext cx="17537796" cy="8960015"/>
            <a:chOff x="0" y="0"/>
            <a:chExt cx="4619008" cy="2359839"/>
          </a:xfrm>
        </p:grpSpPr>
        <p:sp>
          <p:nvSpPr>
            <p:cNvPr name="Freeform 3" id="3"/>
            <p:cNvSpPr/>
            <p:nvPr/>
          </p:nvSpPr>
          <p:spPr>
            <a:xfrm flipH="false" flipV="false" rot="0">
              <a:off x="0" y="0"/>
              <a:ext cx="4619008" cy="2359839"/>
            </a:xfrm>
            <a:custGeom>
              <a:avLst/>
              <a:gdLst/>
              <a:ahLst/>
              <a:cxnLst/>
              <a:rect r="r" b="b" t="t" l="l"/>
              <a:pathLst>
                <a:path h="2359839" w="4619008">
                  <a:moveTo>
                    <a:pt x="0" y="0"/>
                  </a:moveTo>
                  <a:lnTo>
                    <a:pt x="4619008" y="0"/>
                  </a:lnTo>
                  <a:lnTo>
                    <a:pt x="4619008" y="2359839"/>
                  </a:lnTo>
                  <a:lnTo>
                    <a:pt x="0" y="2359839"/>
                  </a:lnTo>
                  <a:close/>
                </a:path>
              </a:pathLst>
            </a:custGeom>
            <a:solidFill>
              <a:srgbClr val="BC75D9"/>
            </a:solidFill>
          </p:spPr>
        </p:sp>
        <p:sp>
          <p:nvSpPr>
            <p:cNvPr name="TextBox 4" id="4"/>
            <p:cNvSpPr txBox="true"/>
            <p:nvPr/>
          </p:nvSpPr>
          <p:spPr>
            <a:xfrm>
              <a:off x="0" y="-38100"/>
              <a:ext cx="4619008" cy="239793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17082" y="1335071"/>
            <a:ext cx="8483426" cy="10738514"/>
          </a:xfrm>
          <a:custGeom>
            <a:avLst/>
            <a:gdLst/>
            <a:ahLst/>
            <a:cxnLst/>
            <a:rect r="r" b="b" t="t" l="l"/>
            <a:pathLst>
              <a:path h="10738514" w="8483426">
                <a:moveTo>
                  <a:pt x="0" y="0"/>
                </a:moveTo>
                <a:lnTo>
                  <a:pt x="8483427" y="0"/>
                </a:lnTo>
                <a:lnTo>
                  <a:pt x="8483427" y="10738514"/>
                </a:lnTo>
                <a:lnTo>
                  <a:pt x="0" y="10738514"/>
                </a:lnTo>
                <a:lnTo>
                  <a:pt x="0" y="0"/>
                </a:lnTo>
                <a:close/>
              </a:path>
            </a:pathLst>
          </a:custGeom>
          <a:blipFill>
            <a:blip r:embed="rId2"/>
            <a:stretch>
              <a:fillRect l="0" t="0" r="0" b="0"/>
            </a:stretch>
          </a:blipFill>
        </p:spPr>
      </p:sp>
      <p:sp>
        <p:nvSpPr>
          <p:cNvPr name="Freeform 6" id="6"/>
          <p:cNvSpPr/>
          <p:nvPr/>
        </p:nvSpPr>
        <p:spPr>
          <a:xfrm flipH="false" flipV="false" rot="0">
            <a:off x="6478356" y="-2083979"/>
            <a:ext cx="12652913" cy="10375388"/>
          </a:xfrm>
          <a:custGeom>
            <a:avLst/>
            <a:gdLst/>
            <a:ahLst/>
            <a:cxnLst/>
            <a:rect r="r" b="b" t="t" l="l"/>
            <a:pathLst>
              <a:path h="10375388" w="12652913">
                <a:moveTo>
                  <a:pt x="0" y="0"/>
                </a:moveTo>
                <a:lnTo>
                  <a:pt x="12652912" y="0"/>
                </a:lnTo>
                <a:lnTo>
                  <a:pt x="12652912" y="10375389"/>
                </a:lnTo>
                <a:lnTo>
                  <a:pt x="0" y="10375389"/>
                </a:lnTo>
                <a:lnTo>
                  <a:pt x="0" y="0"/>
                </a:lnTo>
                <a:close/>
              </a:path>
            </a:pathLst>
          </a:custGeom>
          <a:blipFill>
            <a:blip r:embed="rId3"/>
            <a:stretch>
              <a:fillRect l="0" t="0" r="0" b="0"/>
            </a:stretch>
          </a:blipFill>
        </p:spPr>
      </p:sp>
      <p:sp>
        <p:nvSpPr>
          <p:cNvPr name="Freeform 7" id="7"/>
          <p:cNvSpPr/>
          <p:nvPr/>
        </p:nvSpPr>
        <p:spPr>
          <a:xfrm flipH="false" flipV="false" rot="0">
            <a:off x="637397" y="890198"/>
            <a:ext cx="17013206" cy="8506603"/>
          </a:xfrm>
          <a:custGeom>
            <a:avLst/>
            <a:gdLst/>
            <a:ahLst/>
            <a:cxnLst/>
            <a:rect r="r" b="b" t="t" l="l"/>
            <a:pathLst>
              <a:path h="8506603" w="17013206">
                <a:moveTo>
                  <a:pt x="0" y="0"/>
                </a:moveTo>
                <a:lnTo>
                  <a:pt x="17013206" y="0"/>
                </a:lnTo>
                <a:lnTo>
                  <a:pt x="17013206" y="8506604"/>
                </a:lnTo>
                <a:lnTo>
                  <a:pt x="0" y="8506604"/>
                </a:lnTo>
                <a:lnTo>
                  <a:pt x="0" y="0"/>
                </a:lnTo>
                <a:close/>
              </a:path>
            </a:pathLst>
          </a:custGeom>
          <a:blipFill>
            <a:blip r:embed="rId4"/>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DAGWoN4oEAo</dc:identifier>
  <dcterms:modified xsi:type="dcterms:W3CDTF">2011-08-01T06:04:30Z</dcterms:modified>
  <cp:revision>1</cp:revision>
  <dc:title>Copy of Data Science Project Slides</dc:title>
</cp:coreProperties>
</file>